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7" r:id="rId8"/>
    <p:sldId id="281" r:id="rId9"/>
    <p:sldId id="265" r:id="rId10"/>
    <p:sldId id="268" r:id="rId11"/>
    <p:sldId id="293" r:id="rId12"/>
    <p:sldId id="294" r:id="rId13"/>
    <p:sldId id="292" r:id="rId14"/>
    <p:sldId id="269" r:id="rId15"/>
    <p:sldId id="270" r:id="rId16"/>
    <p:sldId id="274" r:id="rId17"/>
    <p:sldId id="275" r:id="rId18"/>
    <p:sldId id="273" r:id="rId19"/>
    <p:sldId id="272" r:id="rId20"/>
    <p:sldId id="271" r:id="rId21"/>
    <p:sldId id="276" r:id="rId22"/>
    <p:sldId id="277" r:id="rId23"/>
    <p:sldId id="278" r:id="rId24"/>
    <p:sldId id="279" r:id="rId25"/>
    <p:sldId id="280" r:id="rId26"/>
    <p:sldId id="282" r:id="rId27"/>
    <p:sldId id="289" r:id="rId28"/>
    <p:sldId id="290" r:id="rId29"/>
    <p:sldId id="266" r:id="rId30"/>
    <p:sldId id="291" r:id="rId31"/>
    <p:sldId id="263" r:id="rId32"/>
    <p:sldId id="283" r:id="rId33"/>
    <p:sldId id="262" r:id="rId34"/>
    <p:sldId id="284" r:id="rId35"/>
    <p:sldId id="264" r:id="rId36"/>
    <p:sldId id="285" r:id="rId37"/>
    <p:sldId id="286" r:id="rId38"/>
    <p:sldId id="288" r:id="rId39"/>
    <p:sldId id="287" r:id="rId40"/>
    <p:sldId id="295" r:id="rId41"/>
    <p:sldId id="296" r:id="rId42"/>
    <p:sldId id="298" r:id="rId43"/>
    <p:sldId id="299" r:id="rId44"/>
    <p:sldId id="300" r:id="rId45"/>
    <p:sldId id="297" r:id="rId46"/>
    <p:sldId id="301" r:id="rId47"/>
    <p:sldId id="304" r:id="rId48"/>
    <p:sldId id="305" r:id="rId49"/>
    <p:sldId id="308" r:id="rId50"/>
    <p:sldId id="309" r:id="rId51"/>
    <p:sldId id="306" r:id="rId52"/>
    <p:sldId id="307" r:id="rId53"/>
    <p:sldId id="310" r:id="rId54"/>
    <p:sldId id="311" r:id="rId55"/>
    <p:sldId id="312" r:id="rId56"/>
    <p:sldId id="302" r:id="rId57"/>
    <p:sldId id="303" r:id="rId58"/>
    <p:sldId id="31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A77D9-8BAF-4841-9AAD-CBA496D4BEEE}" type="datetimeFigureOut">
              <a:rPr lang="en-US" smtClean="0"/>
              <a:pPr/>
              <a:t>10/27/2011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A92CA-61AF-48C9-B234-47CF7C623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A77D9-8BAF-4841-9AAD-CBA496D4BEEE}" type="datetimeFigureOut">
              <a:rPr lang="en-US" smtClean="0"/>
              <a:pPr/>
              <a:t>10/27/2011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A92CA-61AF-48C9-B234-47CF7C623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c/c9/First_aliyah_BILU_in_kuffiyeh.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upload.wikimedia.org/wikipedia/en/e/ed/Hebron_massacre_newspaper.jp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upload.wikimedia.org/wikipedia/commons/3/32/Hebron_1929.jpg"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upload.wikimedia.org/wikipedia/en/1/15/Pantani.jp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1/1f/Gws_samuel_01.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5/5a/Jerusalem_church_leaders_1922.jpg"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6/6a/MustafaKemalAtaturk.jpg"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upload.wikimedia.org/wikipedia/commons/4/45/Fuad_I_of_Egypt.jpg" TargetMode="Externa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hyperlink" Target="//upload.wikimedia.org/wikipedia/commons/a/a8/ModernEgypt%2C_Saad_Zaghloul%2C_BAP_14785.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upload.wikimedia.org/wikipedia/en/2/24/Muslim_Brotherhood_logo.pn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upload.wikimedia.org/wikipedia/commons/9/9f/AO-Etiopia-1936-A-artiglieria-nel-Tembien.jpg"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upload.wikimedia.org/wikipedia/commons/d/dc/Rommel_with_his_aides.jpg"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b/b1/Al-Husayni1929head.jpg" TargetMode="Externa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upload.wikimedia.org/wikipedia/commons/f/f0/Jerusalem-nabi-moussa-april-1920.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Palestine Mandate and Creation of Israel</a:t>
            </a:r>
            <a:endParaRPr lang="en-US" dirty="0"/>
          </a:p>
        </p:txBody>
      </p:sp>
      <p:sp>
        <p:nvSpPr>
          <p:cNvPr id="3" name="Subtitle 2"/>
          <p:cNvSpPr>
            <a:spLocks noGrp="1"/>
          </p:cNvSpPr>
          <p:nvPr>
            <p:ph type="subTitle" idx="1"/>
          </p:nvPr>
        </p:nvSpPr>
        <p:spPr/>
        <p:txBody>
          <a:bodyPr/>
          <a:lstStyle/>
          <a:p>
            <a:endParaRPr lang="en-US"/>
          </a:p>
        </p:txBody>
      </p:sp>
      <p:pic>
        <p:nvPicPr>
          <p:cNvPr id="39938" name="Picture 2" descr="http://www.chiefacoins.com/Database/Countries/Palestine-Mandate-Ensign-1927-1948.png"/>
          <p:cNvPicPr>
            <a:picLocks noChangeAspect="1" noChangeArrowheads="1"/>
          </p:cNvPicPr>
          <p:nvPr/>
        </p:nvPicPr>
        <p:blipFill>
          <a:blip r:embed="rId2"/>
          <a:srcRect/>
          <a:stretch>
            <a:fillRect/>
          </a:stretch>
        </p:blipFill>
        <p:spPr bwMode="auto">
          <a:xfrm>
            <a:off x="1524000" y="3467100"/>
            <a:ext cx="60960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le:First aliyah BILU in kuffiyeh.jpg">
            <a:hlinkClick r:id="rId2"/>
          </p:cNvPr>
          <p:cNvPicPr>
            <a:picLocks noChangeAspect="1" noChangeArrowheads="1"/>
          </p:cNvPicPr>
          <p:nvPr/>
        </p:nvPicPr>
        <p:blipFill>
          <a:blip r:embed="rId3"/>
          <a:srcRect/>
          <a:stretch>
            <a:fillRect/>
          </a:stretch>
        </p:blipFill>
        <p:spPr bwMode="auto">
          <a:xfrm>
            <a:off x="3905250" y="0"/>
            <a:ext cx="5238750" cy="2924176"/>
          </a:xfrm>
          <a:prstGeom prst="rect">
            <a:avLst/>
          </a:prstGeom>
          <a:noFill/>
        </p:spPr>
      </p:pic>
      <p:sp>
        <p:nvSpPr>
          <p:cNvPr id="3" name="Content Placeholder 2"/>
          <p:cNvSpPr>
            <a:spLocks noGrp="1"/>
          </p:cNvSpPr>
          <p:nvPr>
            <p:ph sz="half" idx="1"/>
          </p:nvPr>
        </p:nvSpPr>
        <p:spPr>
          <a:xfrm>
            <a:off x="0" y="1"/>
            <a:ext cx="4191000" cy="4343400"/>
          </a:xfrm>
        </p:spPr>
        <p:txBody>
          <a:bodyPr>
            <a:normAutofit lnSpcReduction="10000"/>
          </a:bodyPr>
          <a:lstStyle/>
          <a:p>
            <a:r>
              <a:rPr lang="en-US" dirty="0" smtClean="0"/>
              <a:t>Many of Jewish settlers were from Communist countries and brought socialist ideas</a:t>
            </a:r>
          </a:p>
          <a:p>
            <a:pPr lvl="1"/>
            <a:r>
              <a:rPr lang="en-US" dirty="0" smtClean="0"/>
              <a:t>formed </a:t>
            </a:r>
            <a:r>
              <a:rPr lang="en-US" b="1" i="1" dirty="0" smtClean="0"/>
              <a:t>kibbutz</a:t>
            </a:r>
            <a:r>
              <a:rPr lang="en-US" dirty="0" smtClean="0"/>
              <a:t> collective farm with common mess hall and nursery. All profits went to treasury and each individual was allocated a certain amount of spending money</a:t>
            </a:r>
          </a:p>
        </p:txBody>
      </p:sp>
      <p:sp>
        <p:nvSpPr>
          <p:cNvPr id="6" name="Content Placeholder 5"/>
          <p:cNvSpPr>
            <a:spLocks noGrp="1"/>
          </p:cNvSpPr>
          <p:nvPr>
            <p:ph sz="half" idx="2"/>
          </p:nvPr>
        </p:nvSpPr>
        <p:spPr>
          <a:xfrm>
            <a:off x="0" y="4267201"/>
            <a:ext cx="9144000" cy="2590800"/>
          </a:xfrm>
        </p:spPr>
        <p:txBody>
          <a:bodyPr>
            <a:normAutofit lnSpcReduction="10000"/>
          </a:bodyPr>
          <a:lstStyle/>
          <a:p>
            <a:r>
              <a:rPr lang="en-US" dirty="0" smtClean="0"/>
              <a:t>Pretty soon enough land around Arab villages were bought and settled by modern Jewish kibbutzim that the villages could no longer thrive</a:t>
            </a:r>
          </a:p>
          <a:p>
            <a:pPr lvl="1"/>
            <a:r>
              <a:rPr lang="en-US" dirty="0" smtClean="0"/>
              <a:t>displaced Arab farmers went to the cities only to find that most industries were run by Jews reluctant to hire Arabs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palacepalace.com/05_blog/Images/63_Kibbutzim%20are%20seen%20as%20the%20most%20effective%20way%20of%20taking%20control%20over%20land%20in%20Palestine.jpg"/>
          <p:cNvPicPr>
            <a:picLocks noChangeAspect="1" noChangeArrowheads="1"/>
          </p:cNvPicPr>
          <p:nvPr/>
        </p:nvPicPr>
        <p:blipFill>
          <a:blip r:embed="rId2"/>
          <a:srcRect/>
          <a:stretch>
            <a:fillRect/>
          </a:stretch>
        </p:blipFill>
        <p:spPr bwMode="auto">
          <a:xfrm>
            <a:off x="0" y="0"/>
            <a:ext cx="6982917"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palacepalace.com/05_blog/Images/62_The%20Ideal%20Settlement.jpg"/>
          <p:cNvPicPr>
            <a:picLocks noChangeAspect="1" noChangeArrowheads="1"/>
          </p:cNvPicPr>
          <p:nvPr/>
        </p:nvPicPr>
        <p:blipFill>
          <a:blip r:embed="rId2"/>
          <a:srcRect/>
          <a:stretch>
            <a:fillRect/>
          </a:stretch>
        </p:blipFill>
        <p:spPr bwMode="auto">
          <a:xfrm>
            <a:off x="0" y="0"/>
            <a:ext cx="9144000" cy="71574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mazinx.files.wordpress.com/2008/05/1210618080palestinian_refugees_shata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 Resentment</a:t>
            </a:r>
            <a:endParaRPr lang="en-US" dirty="0"/>
          </a:p>
        </p:txBody>
      </p:sp>
      <p:sp>
        <p:nvSpPr>
          <p:cNvPr id="3" name="Content Placeholder 2"/>
          <p:cNvSpPr>
            <a:spLocks noGrp="1"/>
          </p:cNvSpPr>
          <p:nvPr>
            <p:ph idx="1"/>
          </p:nvPr>
        </p:nvSpPr>
        <p:spPr>
          <a:xfrm>
            <a:off x="304800" y="1219200"/>
            <a:ext cx="8839200" cy="5410200"/>
          </a:xfrm>
        </p:spPr>
        <p:txBody>
          <a:bodyPr>
            <a:normAutofit fontScale="85000" lnSpcReduction="10000"/>
          </a:bodyPr>
          <a:lstStyle/>
          <a:p>
            <a:r>
              <a:rPr lang="en-US" dirty="0" smtClean="0"/>
              <a:t>Unlike the Jews, the Arabs were poorly organized and represented.</a:t>
            </a:r>
          </a:p>
          <a:p>
            <a:r>
              <a:rPr lang="en-US" dirty="0" smtClean="0"/>
              <a:t>Arab Higher Committee represented the collective political parties of Arab Palestine but they were ineffective and sporadic </a:t>
            </a:r>
          </a:p>
          <a:p>
            <a:r>
              <a:rPr lang="en-US" dirty="0" smtClean="0"/>
              <a:t>Supreme Muslim Council was a religious judiciary body but not supposed to engage in political affairs</a:t>
            </a:r>
          </a:p>
          <a:p>
            <a:r>
              <a:rPr lang="en-US" dirty="0" smtClean="0"/>
              <a:t>Mufti </a:t>
            </a:r>
            <a:r>
              <a:rPr lang="en-US" dirty="0" err="1" smtClean="0"/>
              <a:t>Haj</a:t>
            </a:r>
            <a:r>
              <a:rPr lang="en-US" dirty="0" smtClean="0"/>
              <a:t> </a:t>
            </a:r>
            <a:r>
              <a:rPr lang="en-US" dirty="0" err="1" smtClean="0"/>
              <a:t>Amin</a:t>
            </a:r>
            <a:r>
              <a:rPr lang="en-US" dirty="0" smtClean="0"/>
              <a:t> al-</a:t>
            </a:r>
            <a:r>
              <a:rPr lang="en-US" dirty="0" err="1" smtClean="0"/>
              <a:t>Husayni</a:t>
            </a:r>
            <a:r>
              <a:rPr lang="en-US" dirty="0" smtClean="0"/>
              <a:t> headed both</a:t>
            </a:r>
          </a:p>
          <a:p>
            <a:pPr lvl="1"/>
            <a:r>
              <a:rPr lang="en-US" dirty="0" smtClean="0"/>
              <a:t>it was clear he was both anti-Zionist anti-British</a:t>
            </a:r>
          </a:p>
          <a:p>
            <a:r>
              <a:rPr lang="en-US" dirty="0" smtClean="0"/>
              <a:t>Arabs received no stream of contributions from all over the world and felt powerless to competed with the Zionists</a:t>
            </a:r>
          </a:p>
          <a:p>
            <a:r>
              <a:rPr lang="en-US" dirty="0" smtClean="0"/>
              <a:t>In their frustration, it seemed about the only thing they could do was to protest and start riots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1929 Palestine Riots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Began initially over access to the Wailing Wall 1928</a:t>
            </a:r>
          </a:p>
          <a:p>
            <a:pPr lvl="1"/>
            <a:r>
              <a:rPr lang="en-US" dirty="0" smtClean="0"/>
              <a:t>Jews built a partition (</a:t>
            </a:r>
            <a:r>
              <a:rPr lang="en-US" i="1" dirty="0" err="1" smtClean="0"/>
              <a:t>mechitza</a:t>
            </a:r>
            <a:r>
              <a:rPr lang="en-US" dirty="0" smtClean="0"/>
              <a:t>) between men and women during religious ceremony, when Arabs protested, citing laws held over from Ottomans </a:t>
            </a:r>
            <a:r>
              <a:rPr lang="en-US" dirty="0" err="1" smtClean="0"/>
              <a:t>forbiding</a:t>
            </a:r>
            <a:r>
              <a:rPr lang="en-US" dirty="0" smtClean="0"/>
              <a:t> Jews to make construction on Temple Mount</a:t>
            </a:r>
          </a:p>
          <a:p>
            <a:pPr lvl="1"/>
            <a:r>
              <a:rPr lang="en-US" dirty="0" smtClean="0"/>
              <a:t>British riot police disperse Jews, tear down </a:t>
            </a:r>
            <a:r>
              <a:rPr lang="en-US" i="1" dirty="0" err="1" smtClean="0"/>
              <a:t>mechitza</a:t>
            </a:r>
            <a:endParaRPr lang="en-US" i="1" dirty="0" smtClean="0"/>
          </a:p>
          <a:p>
            <a:pPr lvl="1"/>
            <a:r>
              <a:rPr lang="en-US" dirty="0" smtClean="0"/>
              <a:t>Mufti al </a:t>
            </a:r>
            <a:r>
              <a:rPr lang="en-US" dirty="0" err="1" smtClean="0"/>
              <a:t>Husseini</a:t>
            </a:r>
            <a:r>
              <a:rPr lang="en-US" dirty="0" smtClean="0"/>
              <a:t>, the of Jerusalem exploited the incident by distributing leaflets which claimed that the Jews were planning to take over the </a:t>
            </a:r>
            <a:r>
              <a:rPr lang="en-US" b="1" dirty="0" smtClean="0"/>
              <a:t>al-</a:t>
            </a:r>
            <a:r>
              <a:rPr lang="en-US" b="1" dirty="0" err="1" smtClean="0"/>
              <a:t>Aqsa</a:t>
            </a:r>
            <a:r>
              <a:rPr lang="en-US" b="1" dirty="0" smtClean="0"/>
              <a:t> Mosque</a:t>
            </a:r>
            <a:r>
              <a:rPr lang="en-US" dirty="0" smtClean="0"/>
              <a:t>.</a:t>
            </a:r>
          </a:p>
          <a:p>
            <a:r>
              <a:rPr lang="en-US" dirty="0" smtClean="0"/>
              <a:t>A year later, August 16, 1929, after an inflammatory sermon, a demonstration organized by the </a:t>
            </a:r>
            <a:r>
              <a:rPr lang="en-US" b="1" dirty="0" smtClean="0"/>
              <a:t>Supreme Muslim Council</a:t>
            </a:r>
            <a:r>
              <a:rPr lang="en-US" dirty="0" smtClean="0"/>
              <a:t> marched to the Wall and burnt prayer books and prayer notes left in the Wall's cracks.</a:t>
            </a:r>
            <a:r>
              <a:rPr lang="en-US" baseline="30000" dirty="0" smtClean="0"/>
              <a:t> </a:t>
            </a:r>
            <a:r>
              <a:rPr lang="en-US" dirty="0" smtClean="0"/>
              <a:t>As the riots continued, and the next day a young Jew was stabbed and later died.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goldenwalls.com/images/map_big2.jpg"/>
          <p:cNvPicPr>
            <a:picLocks noChangeAspect="1" noChangeArrowheads="1"/>
          </p:cNvPicPr>
          <p:nvPr/>
        </p:nvPicPr>
        <p:blipFill>
          <a:blip r:embed="rId2"/>
          <a:srcRect/>
          <a:stretch>
            <a:fillRect/>
          </a:stretch>
        </p:blipFill>
        <p:spPr bwMode="auto">
          <a:xfrm>
            <a:off x="0" y="0"/>
            <a:ext cx="7277100" cy="72771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goldenwalls.com/images/map_big2.jpg"/>
          <p:cNvPicPr>
            <a:picLocks noChangeAspect="1" noChangeArrowheads="1"/>
          </p:cNvPicPr>
          <p:nvPr/>
        </p:nvPicPr>
        <p:blipFill>
          <a:blip r:embed="rId2"/>
          <a:srcRect/>
          <a:stretch>
            <a:fillRect/>
          </a:stretch>
        </p:blipFill>
        <p:spPr bwMode="auto">
          <a:xfrm>
            <a:off x="63500" y="-1939925"/>
            <a:ext cx="9080500" cy="90805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34.photobucket.com/albums/d102/everyday_something/Book%20of%20Mormon/JerusalemTempleMap.gif"/>
          <p:cNvPicPr>
            <a:picLocks noChangeAspect="1" noChangeArrowheads="1"/>
          </p:cNvPicPr>
          <p:nvPr/>
        </p:nvPicPr>
        <p:blipFill>
          <a:blip r:embed="rId2"/>
          <a:srcRect/>
          <a:stretch>
            <a:fillRect/>
          </a:stretch>
        </p:blipFill>
        <p:spPr bwMode="auto">
          <a:xfrm>
            <a:off x="0" y="0"/>
            <a:ext cx="1041267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rtandpoliticsblog.com/wp-content/uploads/2010/08/CRW_0197-1218-12x18-copy.jpg"/>
          <p:cNvPicPr>
            <a:picLocks noChangeAspect="1" noChangeArrowheads="1"/>
          </p:cNvPicPr>
          <p:nvPr/>
        </p:nvPicPr>
        <p:blipFill>
          <a:blip r:embed="rId2"/>
          <a:srcRect/>
          <a:stretch>
            <a:fillRect/>
          </a:stretch>
        </p:blipFill>
        <p:spPr bwMode="auto">
          <a:xfrm>
            <a:off x="-1158170" y="0"/>
            <a:ext cx="10302170" cy="6858000"/>
          </a:xfrm>
          <a:prstGeom prst="rect">
            <a:avLst/>
          </a:prstGeom>
          <a:noFill/>
        </p:spPr>
      </p:pic>
      <p:pic>
        <p:nvPicPr>
          <p:cNvPr id="29700" name="Picture 4" descr="http://www.demotix.com/sites/default/files/imagecache/large_610x456_scaled/photos/522411.jpg"/>
          <p:cNvPicPr>
            <a:picLocks noChangeAspect="1" noChangeArrowheads="1"/>
          </p:cNvPicPr>
          <p:nvPr/>
        </p:nvPicPr>
        <p:blipFill>
          <a:blip r:embed="rId3"/>
          <a:srcRect/>
          <a:stretch>
            <a:fillRect/>
          </a:stretch>
        </p:blipFill>
        <p:spPr bwMode="auto">
          <a:xfrm>
            <a:off x="-1143000" y="2286000"/>
            <a:ext cx="4465020" cy="2971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Palestine Mandate</a:t>
            </a: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en-US" dirty="0" smtClean="0"/>
              <a:t>Ratification of Balfour Declaration by the League of Nations set in motion a bitter conflict  between Zionists and Arabs</a:t>
            </a:r>
          </a:p>
          <a:p>
            <a:r>
              <a:rPr lang="en-US" dirty="0" smtClean="0"/>
              <a:t>Both sides believed in the use of any means to achieve their ends: including terrorism</a:t>
            </a:r>
          </a:p>
          <a:p>
            <a:pPr lvl="1"/>
            <a:r>
              <a:rPr lang="en-US" dirty="0" smtClean="0"/>
              <a:t>Zionists had the advantage of Western backing and access to technology; Zionists followed a “take all your given and ask for more” policy</a:t>
            </a:r>
          </a:p>
          <a:p>
            <a:pPr lvl="1"/>
            <a:r>
              <a:rPr lang="en-US" dirty="0" smtClean="0"/>
              <a:t>Arabs were in early stages of development and had no supportive countries; Arabs followed an “all or nothing” policy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2/24/AlAqsaFromKotel.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1929 Palestine Riots</a:t>
            </a:r>
            <a:endParaRPr lang="en-US" dirty="0"/>
          </a:p>
        </p:txBody>
      </p:sp>
      <p:sp>
        <p:nvSpPr>
          <p:cNvPr id="3" name="Content Placeholder 2"/>
          <p:cNvSpPr>
            <a:spLocks noGrp="1"/>
          </p:cNvSpPr>
          <p:nvPr>
            <p:ph idx="1"/>
          </p:nvPr>
        </p:nvSpPr>
        <p:spPr>
          <a:xfrm>
            <a:off x="152400" y="1219200"/>
            <a:ext cx="8991600" cy="5638800"/>
          </a:xfrm>
        </p:spPr>
        <p:txBody>
          <a:bodyPr>
            <a:normAutofit lnSpcReduction="10000"/>
          </a:bodyPr>
          <a:lstStyle/>
          <a:p>
            <a:r>
              <a:rPr lang="en-US" dirty="0" smtClean="0"/>
              <a:t>After his funeral, Jews turned to authorities for protection, but they were either powerless or didn’t care to stop escalating violence. When Jews offered to manage their own protection, they were refused arms to do it with.</a:t>
            </a:r>
          </a:p>
          <a:p>
            <a:r>
              <a:rPr lang="en-US" dirty="0" smtClean="0"/>
              <a:t>As the riots spread throughout Palestine, Arab mobs committed “pogrom” against Jews for hours until British forces could mobilize &amp; disperse them</a:t>
            </a:r>
          </a:p>
          <a:p>
            <a:r>
              <a:rPr lang="en-US" dirty="0" smtClean="0"/>
              <a:t>During the week of riots, 116 Arabs and 133 Jews were killed and 232 Arabs and 198 Jews were injured (Arab casualties were due mostly to police)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le:Hebron massacre newspaper.jpg">
            <a:hlinkClick r:id="rId2"/>
          </p:cNvPr>
          <p:cNvPicPr>
            <a:picLocks noChangeAspect="1" noChangeArrowheads="1"/>
          </p:cNvPicPr>
          <p:nvPr/>
        </p:nvPicPr>
        <p:blipFill>
          <a:blip r:embed="rId3"/>
          <a:srcRect/>
          <a:stretch>
            <a:fillRect/>
          </a:stretch>
        </p:blipFill>
        <p:spPr bwMode="auto">
          <a:xfrm>
            <a:off x="-772298" y="1143000"/>
            <a:ext cx="9916298" cy="5486402"/>
          </a:xfrm>
          <a:prstGeom prst="rect">
            <a:avLst/>
          </a:prstGeom>
          <a:noFill/>
        </p:spPr>
      </p:pic>
      <p:sp>
        <p:nvSpPr>
          <p:cNvPr id="3" name="Title 2"/>
          <p:cNvSpPr>
            <a:spLocks noGrp="1"/>
          </p:cNvSpPr>
          <p:nvPr>
            <p:ph type="title"/>
          </p:nvPr>
        </p:nvSpPr>
        <p:spPr>
          <a:xfrm>
            <a:off x="457200" y="0"/>
            <a:ext cx="8229600" cy="1143000"/>
          </a:xfrm>
        </p:spPr>
        <p:txBody>
          <a:bodyPr/>
          <a:lstStyle/>
          <a:p>
            <a:r>
              <a:rPr lang="en-US" dirty="0" smtClean="0"/>
              <a:t>August 29, 1929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File:Hebron 1929.jpg">
            <a:hlinkClick r:id="rId2"/>
          </p:cNvPr>
          <p:cNvPicPr>
            <a:picLocks noChangeAspect="1" noChangeArrowheads="1"/>
          </p:cNvPicPr>
          <p:nvPr/>
        </p:nvPicPr>
        <p:blipFill>
          <a:blip r:embed="rId3"/>
          <a:srcRect/>
          <a:stretch>
            <a:fillRect/>
          </a:stretch>
        </p:blipFill>
        <p:spPr bwMode="auto">
          <a:xfrm>
            <a:off x="6400800" y="0"/>
            <a:ext cx="2743200" cy="3953435"/>
          </a:xfrm>
          <a:prstGeom prst="rect">
            <a:avLst/>
          </a:prstGeom>
          <a:noFill/>
        </p:spPr>
      </p:pic>
      <p:pic>
        <p:nvPicPr>
          <p:cNvPr id="35844" name="Picture 4" descr="http://dancutlermedicalart.com/AlbertEinstein'sZionism/images/250%20pixels/1920-1929/1920%20Nebi%20Musa.jpg"/>
          <p:cNvPicPr>
            <a:picLocks noChangeAspect="1" noChangeArrowheads="1"/>
          </p:cNvPicPr>
          <p:nvPr/>
        </p:nvPicPr>
        <p:blipFill>
          <a:blip r:embed="rId4"/>
          <a:srcRect/>
          <a:stretch>
            <a:fillRect/>
          </a:stretch>
        </p:blipFill>
        <p:spPr bwMode="auto">
          <a:xfrm>
            <a:off x="-1383323" y="0"/>
            <a:ext cx="7781191" cy="6858000"/>
          </a:xfrm>
          <a:prstGeom prst="rect">
            <a:avLst/>
          </a:prstGeom>
          <a:noFill/>
        </p:spPr>
      </p:pic>
      <p:pic>
        <p:nvPicPr>
          <p:cNvPr id="35847" name="Picture 7"/>
          <p:cNvPicPr>
            <a:picLocks noChangeAspect="1" noChangeArrowheads="1"/>
          </p:cNvPicPr>
          <p:nvPr/>
        </p:nvPicPr>
        <p:blipFill>
          <a:blip r:embed="rId5"/>
          <a:srcRect/>
          <a:stretch>
            <a:fillRect/>
          </a:stretch>
        </p:blipFill>
        <p:spPr bwMode="auto">
          <a:xfrm>
            <a:off x="6400801" y="3067603"/>
            <a:ext cx="2743200" cy="3790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543800"/>
          </a:xfrm>
        </p:spPr>
        <p:txBody>
          <a:bodyPr>
            <a:normAutofit fontScale="70000" lnSpcReduction="20000"/>
          </a:bodyPr>
          <a:lstStyle/>
          <a:p>
            <a:r>
              <a:rPr lang="en-US" dirty="0" smtClean="0"/>
              <a:t>A British commission of inquiry concluded:</a:t>
            </a:r>
          </a:p>
          <a:p>
            <a:r>
              <a:rPr lang="en-US" dirty="0" smtClean="0"/>
              <a:t>The outbreak was from the beginning an attack by Arabs on Jews for which no excuse in the form of earlier murders by Jews has been established.</a:t>
            </a:r>
          </a:p>
          <a:p>
            <a:r>
              <a:rPr lang="en-US" dirty="0" smtClean="0"/>
              <a:t>The outbreak was not premeditated.</a:t>
            </a:r>
          </a:p>
          <a:p>
            <a:r>
              <a:rPr lang="en-US" dirty="0" smtClean="0"/>
              <a:t>It was a vicious attack by Arabs on Jews accompanied by wanton destruction of Jewish property. A general massacre of the Jewish community at Hebron was narrowly averted. In a few instances, Jews attacked Arabs and destroyed Arab property. These attacks, though inexcusable, were in most cases in retaliation</a:t>
            </a:r>
          </a:p>
          <a:p>
            <a:r>
              <a:rPr lang="en-US" dirty="0" smtClean="0"/>
              <a:t>the Mufti had a desire to confront the Jews and to mobilize Moslem opinion on the issue of the Wailing Wall. He had no intention of utilizing this religious campaign as the means of inciting to disorder.</a:t>
            </a:r>
          </a:p>
          <a:p>
            <a:r>
              <a:rPr lang="en-US" dirty="0" smtClean="0"/>
              <a:t>little blame can be attached to the Mufti in which some Jewish religious authorities also would not have to share. ..... After the disturbances had broken out the Mufti co-operated with the Government in their efforts both to restore peace and to prevent the extension of disorder.</a:t>
            </a:r>
          </a:p>
          <a:p>
            <a:r>
              <a:rPr lang="en-US" dirty="0" smtClean="0"/>
              <a:t>The fundamental cause ... </a:t>
            </a:r>
            <a:r>
              <a:rPr lang="en-US" b="1" dirty="0" smtClean="0"/>
              <a:t>is the Arab feeling of animosity and hostility towards the Jews consequent upon the disappointment of their political and national aspirations and fear for their economic future. ... The feeling as it exists today is based on the twofold fear of the Arabs that by Jewish immigration and land purchases they may be deprived of their livelihood and in time pass under the political domination of the Jews.</a:t>
            </a:r>
          </a:p>
          <a:p>
            <a:endParaRPr lang="en-US" dirty="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White Paper</a:t>
            </a:r>
            <a:endParaRPr lang="en-US" dirty="0"/>
          </a:p>
        </p:txBody>
      </p:sp>
      <p:sp>
        <p:nvSpPr>
          <p:cNvPr id="3" name="Content Placeholder 2"/>
          <p:cNvSpPr>
            <a:spLocks noGrp="1"/>
          </p:cNvSpPr>
          <p:nvPr>
            <p:ph idx="1"/>
          </p:nvPr>
        </p:nvSpPr>
        <p:spPr>
          <a:xfrm>
            <a:off x="0" y="533400"/>
            <a:ext cx="9144000" cy="6324600"/>
          </a:xfrm>
        </p:spPr>
        <p:txBody>
          <a:bodyPr>
            <a:normAutofit fontScale="85000" lnSpcReduction="20000"/>
          </a:bodyPr>
          <a:lstStyle/>
          <a:p>
            <a:r>
              <a:rPr lang="en-US" dirty="0" smtClean="0"/>
              <a:t>British began to rethink Palestine policies</a:t>
            </a:r>
          </a:p>
          <a:p>
            <a:r>
              <a:rPr lang="en-US" dirty="0" smtClean="0"/>
              <a:t>In response, British Colonial Secretary </a:t>
            </a:r>
            <a:r>
              <a:rPr lang="en-US" dirty="0" err="1" smtClean="0"/>
              <a:t>Passfield</a:t>
            </a:r>
            <a:r>
              <a:rPr lang="en-US" dirty="0" smtClean="0"/>
              <a:t> issued a White Paper in 1930:</a:t>
            </a:r>
          </a:p>
          <a:p>
            <a:r>
              <a:rPr lang="en-US" dirty="0" smtClean="0"/>
              <a:t>limited official Jewish immigration to a much greater degree. </a:t>
            </a:r>
          </a:p>
          <a:p>
            <a:r>
              <a:rPr lang="en-US" dirty="0" smtClean="0"/>
              <a:t>The paper's tone was decidedly not pro-Zionist since several of its institutions were severely criticized, </a:t>
            </a:r>
          </a:p>
          <a:p>
            <a:pPr lvl="1"/>
            <a:r>
              <a:rPr lang="en-US" dirty="0" smtClean="0"/>
              <a:t>including the </a:t>
            </a:r>
            <a:r>
              <a:rPr lang="en-US" b="1" dirty="0" err="1" smtClean="0"/>
              <a:t>Histadrut</a:t>
            </a:r>
            <a:r>
              <a:rPr lang="en-US" dirty="0" smtClean="0"/>
              <a:t> (General Federation of Labor) and the </a:t>
            </a:r>
            <a:r>
              <a:rPr lang="en-US" b="1" dirty="0" smtClean="0"/>
              <a:t>Jewish Agency</a:t>
            </a:r>
            <a:r>
              <a:rPr lang="en-US" dirty="0" smtClean="0"/>
              <a:t>, which both promoted Jewish employment of only Jewish labor. </a:t>
            </a:r>
          </a:p>
          <a:p>
            <a:pPr lvl="1"/>
            <a:r>
              <a:rPr lang="en-US" dirty="0" smtClean="0"/>
              <a:t>found this Zionist policy damaging to the economic development of the Arab population.</a:t>
            </a:r>
          </a:p>
          <a:p>
            <a:r>
              <a:rPr lang="en-US" dirty="0" smtClean="0"/>
              <a:t>the development of a Jewish National Home in Palestine is a consideration, which will have continued support, but is </a:t>
            </a:r>
            <a:r>
              <a:rPr lang="en-US" b="1" dirty="0" smtClean="0"/>
              <a:t>not central</a:t>
            </a:r>
            <a:r>
              <a:rPr lang="en-US" dirty="0" smtClean="0"/>
              <a:t> to mandate governance. </a:t>
            </a:r>
          </a:p>
          <a:p>
            <a:r>
              <a:rPr lang="en-US" dirty="0" smtClean="0"/>
              <a:t>the British intend to fulfill their mandate obligations </a:t>
            </a:r>
            <a:r>
              <a:rPr lang="en-US" b="1" dirty="0" smtClean="0"/>
              <a:t>to both Arabs and Jews</a:t>
            </a:r>
            <a:r>
              <a:rPr lang="en-US" dirty="0" smtClean="0"/>
              <a:t>, and they would resolve any conflicts that might surface as a result of their respective needs.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Reaction to White Paper</a:t>
            </a:r>
            <a:endParaRPr lang="en-US" dirty="0"/>
          </a:p>
        </p:txBody>
      </p:sp>
      <p:sp>
        <p:nvSpPr>
          <p:cNvPr id="3" name="Content Placeholder 2"/>
          <p:cNvSpPr>
            <a:spLocks noGrp="1"/>
          </p:cNvSpPr>
          <p:nvPr>
            <p:ph idx="1"/>
          </p:nvPr>
        </p:nvSpPr>
        <p:spPr>
          <a:xfrm>
            <a:off x="304800" y="1295400"/>
            <a:ext cx="8610600" cy="5257800"/>
          </a:xfrm>
        </p:spPr>
        <p:txBody>
          <a:bodyPr/>
          <a:lstStyle/>
          <a:p>
            <a:r>
              <a:rPr lang="en-US" dirty="0" smtClean="0"/>
              <a:t>Among Zionists, it was one of resentment: the British had begun by fulfilling the Balfour Declaration, now they were backing out</a:t>
            </a:r>
          </a:p>
          <a:p>
            <a:pPr lvl="1"/>
            <a:r>
              <a:rPr lang="en-US" dirty="0" err="1" smtClean="0"/>
              <a:t>Chaim</a:t>
            </a:r>
            <a:r>
              <a:rPr lang="en-US" dirty="0" smtClean="0"/>
              <a:t> Wiseman was forced to resign because of his “pro-British” views</a:t>
            </a:r>
          </a:p>
          <a:p>
            <a:pPr lvl="1"/>
            <a:r>
              <a:rPr lang="en-US" dirty="0" smtClean="0"/>
              <a:t>Jewish protests erupted throughout the West</a:t>
            </a:r>
          </a:p>
          <a:p>
            <a:r>
              <a:rPr lang="en-US" dirty="0" smtClean="0"/>
              <a:t>Prime Minister McDonald tried to soften the blow by reassuring </a:t>
            </a:r>
            <a:r>
              <a:rPr lang="en-US" dirty="0" err="1" smtClean="0"/>
              <a:t>jews</a:t>
            </a:r>
            <a:r>
              <a:rPr lang="en-US" dirty="0" smtClean="0"/>
              <a:t> of Britain's commitment to Balfour</a:t>
            </a:r>
          </a:p>
          <a:p>
            <a:r>
              <a:rPr lang="en-US" dirty="0" smtClean="0"/>
              <a:t>Now the Arabs began protesting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Irgun</a:t>
            </a:r>
            <a:endParaRPr lang="en-US" i="1" dirty="0"/>
          </a:p>
        </p:txBody>
      </p:sp>
      <p:sp>
        <p:nvSpPr>
          <p:cNvPr id="3" name="Content Placeholder 2"/>
          <p:cNvSpPr>
            <a:spLocks noGrp="1"/>
          </p:cNvSpPr>
          <p:nvPr>
            <p:ph idx="1"/>
          </p:nvPr>
        </p:nvSpPr>
        <p:spPr>
          <a:xfrm>
            <a:off x="228600" y="1600200"/>
            <a:ext cx="6400800" cy="5257800"/>
          </a:xfrm>
        </p:spPr>
        <p:txBody>
          <a:bodyPr>
            <a:normAutofit lnSpcReduction="10000"/>
          </a:bodyPr>
          <a:lstStyle/>
          <a:p>
            <a:r>
              <a:rPr lang="en-US" dirty="0" smtClean="0"/>
              <a:t>In 1931, members of the </a:t>
            </a:r>
            <a:r>
              <a:rPr lang="en-US" dirty="0" err="1" smtClean="0"/>
              <a:t>Haganah</a:t>
            </a:r>
            <a:r>
              <a:rPr lang="en-US" dirty="0" smtClean="0"/>
              <a:t> who objected to Jewish Agency’s policy of restraint separated and formed </a:t>
            </a:r>
            <a:r>
              <a:rPr lang="en-US" b="1" i="1" dirty="0" err="1" smtClean="0"/>
              <a:t>Irgun</a:t>
            </a:r>
            <a:endParaRPr lang="en-US" b="1" i="1" dirty="0" smtClean="0"/>
          </a:p>
          <a:p>
            <a:r>
              <a:rPr lang="en-US" i="1" dirty="0" smtClean="0"/>
              <a:t>“every Jew had the right to enter Palestine; only active retaliation would deter the Arabs; only Jewish armed force would ensure the Jewish state".</a:t>
            </a:r>
            <a:endParaRPr lang="en-US" i="1" baseline="30000" dirty="0"/>
          </a:p>
          <a:p>
            <a:r>
              <a:rPr lang="en-US" i="1" dirty="0" err="1" smtClean="0"/>
              <a:t>Irgun</a:t>
            </a:r>
            <a:r>
              <a:rPr lang="en-US" dirty="0" smtClean="0"/>
              <a:t> would resort to acts of terrorism</a:t>
            </a:r>
            <a:endParaRPr lang="en-US" dirty="0"/>
          </a:p>
        </p:txBody>
      </p:sp>
      <p:pic>
        <p:nvPicPr>
          <p:cNvPr id="47106" name="Picture 2" descr="File:Pantani.jpg">
            <a:hlinkClick r:id="rId2"/>
          </p:cNvPr>
          <p:cNvPicPr>
            <a:picLocks noChangeAspect="1" noChangeArrowheads="1"/>
          </p:cNvPicPr>
          <p:nvPr/>
        </p:nvPicPr>
        <p:blipFill>
          <a:blip r:embed="rId3"/>
          <a:srcRect/>
          <a:stretch>
            <a:fillRect/>
          </a:stretch>
        </p:blipFill>
        <p:spPr bwMode="auto">
          <a:xfrm>
            <a:off x="6553200" y="0"/>
            <a:ext cx="2590800" cy="3238501"/>
          </a:xfrm>
          <a:prstGeom prst="rect">
            <a:avLst/>
          </a:prstGeom>
          <a:noFill/>
        </p:spPr>
      </p:pic>
      <p:pic>
        <p:nvPicPr>
          <p:cNvPr id="47108" name="Picture 4" descr="http://t0.gstatic.com/images?q=tbn:ANd9GcR3R32xTU7EbyE99uQ-Hoy1hF4x4rKeNs2ngq3iNtOQF75usGTLzH6MfBze2g"/>
          <p:cNvPicPr>
            <a:picLocks noChangeAspect="1" noChangeArrowheads="1"/>
          </p:cNvPicPr>
          <p:nvPr/>
        </p:nvPicPr>
        <p:blipFill>
          <a:blip r:embed="rId4"/>
          <a:srcRect/>
          <a:stretch>
            <a:fillRect/>
          </a:stretch>
        </p:blipFill>
        <p:spPr bwMode="auto">
          <a:xfrm>
            <a:off x="6629400" y="3429000"/>
            <a:ext cx="2514600" cy="230059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jewishmag.com/66mag/irgun/wanted1.jpg"/>
          <p:cNvPicPr>
            <a:picLocks noChangeAspect="1" noChangeArrowheads="1"/>
          </p:cNvPicPr>
          <p:nvPr/>
        </p:nvPicPr>
        <p:blipFill>
          <a:blip r:embed="rId2"/>
          <a:srcRect/>
          <a:stretch>
            <a:fillRect/>
          </a:stretch>
        </p:blipFill>
        <p:spPr bwMode="auto">
          <a:xfrm>
            <a:off x="0" y="914400"/>
            <a:ext cx="8818805" cy="51911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Nazis Heat Up Things</a:t>
            </a:r>
            <a:endParaRPr lang="en-US" dirty="0"/>
          </a:p>
        </p:txBody>
      </p:sp>
      <p:sp>
        <p:nvSpPr>
          <p:cNvPr id="3" name="Content Placeholder 2"/>
          <p:cNvSpPr>
            <a:spLocks noGrp="1"/>
          </p:cNvSpPr>
          <p:nvPr>
            <p:ph idx="1"/>
          </p:nvPr>
        </p:nvSpPr>
        <p:spPr>
          <a:xfrm>
            <a:off x="228600" y="990600"/>
            <a:ext cx="8915400" cy="5867400"/>
          </a:xfrm>
        </p:spPr>
        <p:txBody>
          <a:bodyPr>
            <a:normAutofit fontScale="92500" lnSpcReduction="20000"/>
          </a:bodyPr>
          <a:lstStyle/>
          <a:p>
            <a:r>
              <a:rPr lang="en-US" dirty="0" smtClean="0"/>
              <a:t>By the mid 1930’s, there developed a sense of urgency in Palestine. Pro-Nazi broadcasts were heard where Mohammad </a:t>
            </a:r>
            <a:r>
              <a:rPr lang="en-US" dirty="0" err="1" smtClean="0"/>
              <a:t>Amin</a:t>
            </a:r>
            <a:r>
              <a:rPr lang="en-US" dirty="0" smtClean="0"/>
              <a:t> al-</a:t>
            </a:r>
            <a:r>
              <a:rPr lang="en-US" dirty="0" err="1" smtClean="0"/>
              <a:t>Husayni</a:t>
            </a:r>
            <a:r>
              <a:rPr lang="en-US" dirty="0" smtClean="0"/>
              <a:t> helped to insure the spread of Nazi ideas in the Arabic language</a:t>
            </a:r>
          </a:p>
          <a:p>
            <a:r>
              <a:rPr lang="en-US" dirty="0" smtClean="0"/>
              <a:t>in 1935 the Nuremberg Laws made German Jews (and later Austrian and Czech Jews) stateless refugees. Similar rules were applied by the many Nazi allies in Europe</a:t>
            </a:r>
          </a:p>
          <a:p>
            <a:r>
              <a:rPr lang="en-US" dirty="0" smtClean="0"/>
              <a:t>a new wave of 250,000 immigrants arrived; the majority of these arrived between 1933 and 1936, after which increasing restrictions on immigration by the British made immigration clandestine and illegal, called </a:t>
            </a:r>
            <a:r>
              <a:rPr lang="en-US" i="1" dirty="0" err="1" smtClean="0"/>
              <a:t>Aliyah</a:t>
            </a:r>
            <a:r>
              <a:rPr lang="en-US" i="1" dirty="0" smtClean="0"/>
              <a:t> Bet</a:t>
            </a:r>
            <a:r>
              <a:rPr lang="en-US" dirty="0" smtClean="0"/>
              <a:t>. The Fifth </a:t>
            </a:r>
            <a:r>
              <a:rPr lang="en-US" dirty="0" err="1" smtClean="0"/>
              <a:t>Aliyah</a:t>
            </a:r>
            <a:r>
              <a:rPr lang="en-US" dirty="0" smtClean="0"/>
              <a:t> was again driven mostly from Eastern Europe as well as professionals, doctors, lawyers and professors, from Germany.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Gws samuel 01.jpg">
            <a:hlinkClick r:id="rId2"/>
          </p:cNvPr>
          <p:cNvPicPr>
            <a:picLocks noChangeAspect="1" noChangeArrowheads="1"/>
          </p:cNvPicPr>
          <p:nvPr/>
        </p:nvPicPr>
        <p:blipFill>
          <a:blip r:embed="rId3"/>
          <a:srcRect/>
          <a:stretch>
            <a:fillRect/>
          </a:stretch>
        </p:blipFill>
        <p:spPr bwMode="auto">
          <a:xfrm>
            <a:off x="5676900" y="1143000"/>
            <a:ext cx="3467100" cy="57150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t>Palestine Mandate</a:t>
            </a:r>
            <a:endParaRPr lang="en-US" dirty="0"/>
          </a:p>
        </p:txBody>
      </p:sp>
      <p:sp>
        <p:nvSpPr>
          <p:cNvPr id="3" name="Content Placeholder 2"/>
          <p:cNvSpPr>
            <a:spLocks noGrp="1"/>
          </p:cNvSpPr>
          <p:nvPr>
            <p:ph idx="1"/>
          </p:nvPr>
        </p:nvSpPr>
        <p:spPr>
          <a:xfrm>
            <a:off x="0" y="1143000"/>
            <a:ext cx="5867400" cy="5715000"/>
          </a:xfrm>
        </p:spPr>
        <p:txBody>
          <a:bodyPr>
            <a:normAutofit fontScale="92500" lnSpcReduction="20000"/>
          </a:bodyPr>
          <a:lstStyle/>
          <a:p>
            <a:r>
              <a:rPr lang="en-US" dirty="0" smtClean="0"/>
              <a:t>San Remo gave Palestine over to the British and League charged Britain with oversight of fulfillment of Balfour Declaration</a:t>
            </a:r>
          </a:p>
          <a:p>
            <a:r>
              <a:rPr lang="en-US" dirty="0" smtClean="0"/>
              <a:t>Jewish Agency was set up like a government within the mandate with power to administrate Zionist objectives</a:t>
            </a:r>
          </a:p>
          <a:p>
            <a:r>
              <a:rPr lang="en-US" dirty="0" smtClean="0"/>
              <a:t>Arabs were not given any equivalent agency</a:t>
            </a:r>
          </a:p>
          <a:p>
            <a:r>
              <a:rPr lang="en-US" b="1" dirty="0" smtClean="0"/>
              <a:t>Sir Herbert Samuel </a:t>
            </a:r>
            <a:r>
              <a:rPr lang="en-US" dirty="0" smtClean="0"/>
              <a:t>(a Jew) was appointed British high commissioner of Palestine Mandate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citizensusa.files.wordpress.com/2011/09/mufti-nazi.jpg"/>
          <p:cNvPicPr>
            <a:picLocks noChangeAspect="1" noChangeArrowheads="1"/>
          </p:cNvPicPr>
          <p:nvPr/>
        </p:nvPicPr>
        <p:blipFill>
          <a:blip r:embed="rId2"/>
          <a:srcRect/>
          <a:stretch>
            <a:fillRect/>
          </a:stretch>
        </p:blipFill>
        <p:spPr bwMode="auto">
          <a:xfrm>
            <a:off x="228600" y="969238"/>
            <a:ext cx="8886244" cy="568873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Palestine Violence Resumes</a:t>
            </a:r>
            <a:endParaRPr lang="en-US" dirty="0"/>
          </a:p>
        </p:txBody>
      </p:sp>
      <p:sp>
        <p:nvSpPr>
          <p:cNvPr id="3" name="Content Placeholder 2"/>
          <p:cNvSpPr>
            <a:spLocks noGrp="1"/>
          </p:cNvSpPr>
          <p:nvPr>
            <p:ph idx="1"/>
          </p:nvPr>
        </p:nvSpPr>
        <p:spPr>
          <a:xfrm>
            <a:off x="228600" y="1447800"/>
            <a:ext cx="8915400" cy="5181600"/>
          </a:xfrm>
        </p:spPr>
        <p:txBody>
          <a:bodyPr>
            <a:normAutofit fontScale="85000" lnSpcReduction="10000"/>
          </a:bodyPr>
          <a:lstStyle/>
          <a:p>
            <a:r>
              <a:rPr lang="en-US" dirty="0" smtClean="0"/>
              <a:t>Renewed serious clashes between Arabs and Jews broke out in 1936 and were to last three years. </a:t>
            </a:r>
          </a:p>
          <a:p>
            <a:r>
              <a:rPr lang="en-US" dirty="0" smtClean="0"/>
              <a:t>In response Britain sent Peel Commission to evaluate the situation in the fall of 1936.</a:t>
            </a:r>
          </a:p>
          <a:p>
            <a:r>
              <a:rPr lang="en-US" dirty="0" smtClean="0"/>
              <a:t>The Commission was charged with determining the cause of the riots, and judging the merit of grievances on both sides. </a:t>
            </a:r>
          </a:p>
          <a:p>
            <a:pPr lvl="1"/>
            <a:r>
              <a:rPr lang="en-US" dirty="0" err="1" smtClean="0"/>
              <a:t>Chaim</a:t>
            </a:r>
            <a:r>
              <a:rPr lang="en-US" dirty="0" smtClean="0"/>
              <a:t> Weizmann made a speech on behalf of the Jews. </a:t>
            </a:r>
          </a:p>
          <a:p>
            <a:pPr lvl="1"/>
            <a:r>
              <a:rPr lang="en-US" dirty="0" smtClean="0"/>
              <a:t>The Mufti of Jerusalem, Hajj </a:t>
            </a:r>
            <a:r>
              <a:rPr lang="en-US" dirty="0" err="1" smtClean="0"/>
              <a:t>Amin</a:t>
            </a:r>
            <a:r>
              <a:rPr lang="en-US" dirty="0" smtClean="0"/>
              <a:t> al-</a:t>
            </a:r>
            <a:r>
              <a:rPr lang="en-US" dirty="0" err="1" smtClean="0"/>
              <a:t>Husseini</a:t>
            </a:r>
            <a:r>
              <a:rPr lang="en-US" dirty="0" smtClean="0"/>
              <a:t>, testified in front of the commission, opposing any partition of Arab lands with the Jews. He demanded full cessation of Jewish immigration. </a:t>
            </a:r>
          </a:p>
          <a:p>
            <a:r>
              <a:rPr lang="en-US" dirty="0" smtClean="0"/>
              <a:t>Although the Arabs continued to boycott the Commission officially, there was a sense of urgency to respond to Weizmann's appeal to restore calm.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Peel Report</a:t>
            </a:r>
            <a:endParaRPr lang="en-US" dirty="0"/>
          </a:p>
        </p:txBody>
      </p:sp>
      <p:sp>
        <p:nvSpPr>
          <p:cNvPr id="3" name="Content Placeholder 2"/>
          <p:cNvSpPr>
            <a:spLocks noGrp="1"/>
          </p:cNvSpPr>
          <p:nvPr>
            <p:ph idx="1"/>
          </p:nvPr>
        </p:nvSpPr>
        <p:spPr>
          <a:xfrm>
            <a:off x="457200" y="1600200"/>
            <a:ext cx="8305800" cy="4876800"/>
          </a:xfrm>
        </p:spPr>
        <p:txBody>
          <a:bodyPr>
            <a:normAutofit lnSpcReduction="10000"/>
          </a:bodyPr>
          <a:lstStyle/>
          <a:p>
            <a:r>
              <a:rPr lang="en-US" dirty="0" smtClean="0"/>
              <a:t>Peel Commission concluded that Britain could </a:t>
            </a:r>
            <a:r>
              <a:rPr lang="en-US" b="1" dirty="0" smtClean="0"/>
              <a:t>not</a:t>
            </a:r>
            <a:r>
              <a:rPr lang="en-US" dirty="0" smtClean="0"/>
              <a:t> “</a:t>
            </a:r>
            <a:r>
              <a:rPr lang="en-US" b="1" dirty="0" smtClean="0"/>
              <a:t>both concede the Arab claim to self-government and secure the establishment of the Jewish National Home</a:t>
            </a:r>
            <a:r>
              <a:rPr lang="en-US" dirty="0" smtClean="0"/>
              <a:t>”</a:t>
            </a:r>
          </a:p>
          <a:p>
            <a:r>
              <a:rPr lang="en-US" dirty="0" smtClean="0"/>
              <a:t>Recommended </a:t>
            </a:r>
            <a:r>
              <a:rPr lang="en-US" b="1" dirty="0" smtClean="0"/>
              <a:t>partitioning Palestine </a:t>
            </a:r>
            <a:r>
              <a:rPr lang="en-US" dirty="0" smtClean="0"/>
              <a:t>into separate Jewish and Arab states with Jerusalem and Bethlehem under separate and direct administration of the mandate</a:t>
            </a:r>
          </a:p>
          <a:p>
            <a:r>
              <a:rPr lang="en-US" dirty="0" smtClean="0"/>
              <a:t>it called for a </a:t>
            </a:r>
            <a:r>
              <a:rPr lang="en-US" b="1" dirty="0" smtClean="0"/>
              <a:t>population exchange </a:t>
            </a:r>
            <a:r>
              <a:rPr lang="en-US" dirty="0" smtClean="0"/>
              <a:t>to get Jews out of Arab and Arabs out of Jewish areas.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endParaRPr lang="en-US" dirty="0"/>
          </a:p>
        </p:txBody>
      </p:sp>
      <p:sp>
        <p:nvSpPr>
          <p:cNvPr id="3" name="Content Placeholder 2"/>
          <p:cNvSpPr>
            <a:spLocks noGrp="1"/>
          </p:cNvSpPr>
          <p:nvPr>
            <p:ph idx="1"/>
          </p:nvPr>
        </p:nvSpPr>
        <p:spPr>
          <a:xfrm>
            <a:off x="0" y="1295400"/>
            <a:ext cx="5334000" cy="5562600"/>
          </a:xfrm>
        </p:spPr>
        <p:txBody>
          <a:bodyPr>
            <a:normAutofit fontScale="92500" lnSpcReduction="10000"/>
          </a:bodyPr>
          <a:lstStyle/>
          <a:p>
            <a:r>
              <a:rPr lang="en-US" dirty="0" smtClean="0"/>
              <a:t>The report recommended that the Mandate be eventually abolished — except in a "corridor" surrounding Jerusalem, and the land under its authority be apportioned between an Arab and Jewish states.</a:t>
            </a:r>
          </a:p>
          <a:p>
            <a:r>
              <a:rPr lang="en-US" dirty="0" smtClean="0"/>
              <a:t>The population exchange, if carried out, would have involved the transfer of up to 225,000 Arabs and 1,250 Jews</a:t>
            </a:r>
            <a:endParaRPr lang="en-US" dirty="0"/>
          </a:p>
        </p:txBody>
      </p:sp>
      <p:pic>
        <p:nvPicPr>
          <p:cNvPr id="19459" name="Picture 3"/>
          <p:cNvPicPr>
            <a:picLocks noChangeAspect="1" noChangeArrowheads="1"/>
          </p:cNvPicPr>
          <p:nvPr/>
        </p:nvPicPr>
        <p:blipFill>
          <a:blip r:embed="rId2"/>
          <a:srcRect/>
          <a:stretch>
            <a:fillRect/>
          </a:stretch>
        </p:blipFill>
        <p:spPr bwMode="auto">
          <a:xfrm>
            <a:off x="5181600" y="-3591"/>
            <a:ext cx="3733800" cy="6861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Rejection of Peel</a:t>
            </a:r>
            <a:endParaRPr lang="en-US" dirty="0"/>
          </a:p>
        </p:txBody>
      </p:sp>
      <p:sp>
        <p:nvSpPr>
          <p:cNvPr id="3" name="Content Placeholder 2"/>
          <p:cNvSpPr>
            <a:spLocks noGrp="1"/>
          </p:cNvSpPr>
          <p:nvPr>
            <p:ph idx="1"/>
          </p:nvPr>
        </p:nvSpPr>
        <p:spPr>
          <a:xfrm>
            <a:off x="0" y="1600200"/>
            <a:ext cx="8915400" cy="4953000"/>
          </a:xfrm>
        </p:spPr>
        <p:txBody>
          <a:bodyPr>
            <a:normAutofit fontScale="92500" lnSpcReduction="10000"/>
          </a:bodyPr>
          <a:lstStyle/>
          <a:p>
            <a:r>
              <a:rPr lang="en-US" dirty="0" smtClean="0"/>
              <a:t>The Peel Report was met with hostile response by both Arabs and Jews</a:t>
            </a:r>
          </a:p>
          <a:p>
            <a:r>
              <a:rPr lang="en-US" dirty="0" smtClean="0"/>
              <a:t>There were a number of Zionists, among them Weizmann, who favored it because it recognized Zionist objectives but the Twentieth Zionist Congress voted in 1937 to reject it as infringing upon the guarantees made under Balfour</a:t>
            </a:r>
          </a:p>
          <a:p>
            <a:r>
              <a:rPr lang="en-US" dirty="0" smtClean="0"/>
              <a:t>King Abdullah of Transjordan strongly recommended acceptance but the Arab High Committee was against it. </a:t>
            </a:r>
          </a:p>
          <a:p>
            <a:r>
              <a:rPr lang="en-US" dirty="0" smtClean="0"/>
              <a:t>In 1937, the Pan-Arab Congress voted to reject it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Missed Opportunity</a:t>
            </a:r>
            <a:endParaRPr lang="en-US" dirty="0"/>
          </a:p>
        </p:txBody>
      </p:sp>
      <p:sp>
        <p:nvSpPr>
          <p:cNvPr id="3" name="Content Placeholder 2"/>
          <p:cNvSpPr>
            <a:spLocks noGrp="1"/>
          </p:cNvSpPr>
          <p:nvPr>
            <p:ph idx="1"/>
          </p:nvPr>
        </p:nvSpPr>
        <p:spPr/>
        <p:txBody>
          <a:bodyPr/>
          <a:lstStyle/>
          <a:p>
            <a:r>
              <a:rPr lang="en-US" dirty="0" smtClean="0"/>
              <a:t>Ben-Gurion wrote 20 years later: "Had partition [referring to the Peel Commission partition plan] been carried out, the history of our people would have been different and six million Jews in Europe would not have been killed---most of them would be in Israel"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Renewed Violence</a:t>
            </a:r>
            <a:endParaRPr lang="en-US" dirty="0"/>
          </a:p>
        </p:txBody>
      </p:sp>
      <p:sp>
        <p:nvSpPr>
          <p:cNvPr id="3" name="Content Placeholder 2"/>
          <p:cNvSpPr>
            <a:spLocks noGrp="1"/>
          </p:cNvSpPr>
          <p:nvPr>
            <p:ph idx="1"/>
          </p:nvPr>
        </p:nvSpPr>
        <p:spPr>
          <a:xfrm>
            <a:off x="0" y="1371600"/>
            <a:ext cx="9144000" cy="5105400"/>
          </a:xfrm>
        </p:spPr>
        <p:txBody>
          <a:bodyPr/>
          <a:lstStyle/>
          <a:p>
            <a:r>
              <a:rPr lang="en-US" dirty="0" smtClean="0"/>
              <a:t>again Arab violence erupted in the region</a:t>
            </a:r>
          </a:p>
          <a:p>
            <a:r>
              <a:rPr lang="en-US" dirty="0" smtClean="0"/>
              <a:t>this time British authorities clearly implicated the Mufti of Jerusalem as the instigator and sought to arrest </a:t>
            </a:r>
            <a:r>
              <a:rPr lang="en-US" dirty="0" err="1" smtClean="0"/>
              <a:t>Husayni</a:t>
            </a:r>
            <a:r>
              <a:rPr lang="en-US" dirty="0" smtClean="0"/>
              <a:t> and other extremist members of the Arab Higher Committee</a:t>
            </a:r>
          </a:p>
          <a:p>
            <a:pPr lvl="1"/>
            <a:r>
              <a:rPr lang="en-US" dirty="0" smtClean="0"/>
              <a:t>They fled to Lebanon and directed resistance from there</a:t>
            </a:r>
          </a:p>
          <a:p>
            <a:r>
              <a:rPr lang="en-US" dirty="0" smtClean="0"/>
              <a:t>There was virtual civil war in Palestine and the </a:t>
            </a:r>
            <a:r>
              <a:rPr lang="en-US" dirty="0" err="1" smtClean="0"/>
              <a:t>Haganah</a:t>
            </a:r>
            <a:r>
              <a:rPr lang="en-US" dirty="0" smtClean="0"/>
              <a:t> was given permission to bear arms</a:t>
            </a:r>
          </a:p>
          <a:p>
            <a:pPr lvl="1"/>
            <a:r>
              <a:rPr lang="en-US" dirty="0" smtClean="0"/>
              <a:t>the underground </a:t>
            </a:r>
            <a:r>
              <a:rPr lang="en-US" dirty="0" err="1" smtClean="0"/>
              <a:t>Irgun</a:t>
            </a:r>
            <a:r>
              <a:rPr lang="en-US" dirty="0" smtClean="0"/>
              <a:t> became active in terrorism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White Paper</a:t>
            </a:r>
            <a:endParaRPr lang="en-US" dirty="0"/>
          </a:p>
        </p:txBody>
      </p:sp>
      <p:sp>
        <p:nvSpPr>
          <p:cNvPr id="3" name="Content Placeholder 2"/>
          <p:cNvSpPr>
            <a:spLocks noGrp="1"/>
          </p:cNvSpPr>
          <p:nvPr>
            <p:ph idx="1"/>
          </p:nvPr>
        </p:nvSpPr>
        <p:spPr>
          <a:xfrm>
            <a:off x="381000" y="1524000"/>
            <a:ext cx="8458200" cy="4906963"/>
          </a:xfrm>
        </p:spPr>
        <p:txBody>
          <a:bodyPr>
            <a:normAutofit fontScale="92500" lnSpcReduction="10000"/>
          </a:bodyPr>
          <a:lstStyle/>
          <a:p>
            <a:r>
              <a:rPr lang="en-US" dirty="0" smtClean="0"/>
              <a:t>Finally in 1939, on the eve of World War II, Great Britain issued a White Paper on May 17, 1939</a:t>
            </a:r>
          </a:p>
          <a:p>
            <a:r>
              <a:rPr lang="en-US" dirty="0" smtClean="0"/>
              <a:t>There was a reversal of policy in favor of the Arabs</a:t>
            </a:r>
          </a:p>
          <a:p>
            <a:r>
              <a:rPr lang="en-US" dirty="0" smtClean="0"/>
              <a:t>proposed creation of independent bi-national state of Palestine in ten years</a:t>
            </a:r>
          </a:p>
          <a:p>
            <a:r>
              <a:rPr lang="en-US" dirty="0" smtClean="0"/>
              <a:t>limited Jewish immigration to 75,000 in five years after which immigration would be conditional on Arab consent.</a:t>
            </a:r>
          </a:p>
          <a:p>
            <a:r>
              <a:rPr lang="en-US" dirty="0" smtClean="0"/>
              <a:t>Land sale would be forbidden in most places in Palestine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roadtostatehood.org/Images/unit15.demo.whitepaper.jpg"/>
          <p:cNvPicPr>
            <a:picLocks noChangeAspect="1" noChangeArrowheads="1"/>
          </p:cNvPicPr>
          <p:nvPr/>
        </p:nvPicPr>
        <p:blipFill>
          <a:blip r:embed="rId2"/>
          <a:srcRect/>
          <a:stretch>
            <a:fillRect/>
          </a:stretch>
        </p:blipFill>
        <p:spPr bwMode="auto">
          <a:xfrm>
            <a:off x="0" y="0"/>
            <a:ext cx="9177162" cy="8001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World War II</a:t>
            </a:r>
            <a:endParaRPr lang="en-US" dirty="0"/>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r>
              <a:rPr lang="en-US" dirty="0" smtClean="0"/>
              <a:t>Ironically, the rest of the world at war brought peace to the unstable Palestine mandate:</a:t>
            </a:r>
          </a:p>
          <a:p>
            <a:r>
              <a:rPr lang="en-US" dirty="0" smtClean="0"/>
              <a:t>Jews, not wishing the alternative, actively sided with the Allies </a:t>
            </a:r>
          </a:p>
          <a:p>
            <a:pPr lvl="1"/>
            <a:r>
              <a:rPr lang="en-US" dirty="0" smtClean="0"/>
              <a:t>formed Jewish brigade</a:t>
            </a:r>
          </a:p>
          <a:p>
            <a:pPr lvl="1"/>
            <a:r>
              <a:rPr lang="en-US" dirty="0" smtClean="0"/>
              <a:t>Ben-Gurion declared “we shall fight the White Paper as if there is no war; and we shall fight the war as if there is no White Paper</a:t>
            </a:r>
          </a:p>
          <a:p>
            <a:r>
              <a:rPr lang="en-US" dirty="0" smtClean="0"/>
              <a:t>Arabs were indifferent and a mere 9,000 volunteered to help the Allies</a:t>
            </a:r>
          </a:p>
          <a:p>
            <a:r>
              <a:rPr lang="en-US" dirty="0" smtClean="0"/>
              <a:t>While the Jews strove in every way to assist fate to fall in their favor, the Arabs left everything in the hands of Allah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le:Jerusalem church leaders 1922.jpg">
            <a:hlinkClick r:id="rId2"/>
          </p:cNvPr>
          <p:cNvPicPr>
            <a:picLocks noChangeAspect="1" noChangeArrowheads="1"/>
          </p:cNvPicPr>
          <p:nvPr/>
        </p:nvPicPr>
        <p:blipFill>
          <a:blip r:embed="rId3"/>
          <a:srcRect/>
          <a:stretch>
            <a:fillRect/>
          </a:stretch>
        </p:blipFill>
        <p:spPr bwMode="auto">
          <a:xfrm>
            <a:off x="0" y="1828801"/>
            <a:ext cx="9143998" cy="5029200"/>
          </a:xfrm>
          <a:prstGeom prst="rect">
            <a:avLst/>
          </a:prstGeom>
          <a:noFill/>
        </p:spPr>
      </p:pic>
      <p:sp>
        <p:nvSpPr>
          <p:cNvPr id="3" name="Title 2"/>
          <p:cNvSpPr>
            <a:spLocks noGrp="1"/>
          </p:cNvSpPr>
          <p:nvPr>
            <p:ph type="title"/>
          </p:nvPr>
        </p:nvSpPr>
        <p:spPr>
          <a:xfrm>
            <a:off x="457200" y="0"/>
            <a:ext cx="8229600" cy="457200"/>
          </a:xfrm>
        </p:spPr>
        <p:txBody>
          <a:bodyPr>
            <a:normAutofit fontScale="90000"/>
          </a:bodyPr>
          <a:lstStyle/>
          <a:p>
            <a:r>
              <a:rPr lang="en-US" dirty="0" smtClean="0"/>
              <a:t>Sir Herbert’s Difficult Job</a:t>
            </a:r>
            <a:endParaRPr lang="en-US" dirty="0"/>
          </a:p>
        </p:txBody>
      </p:sp>
      <p:sp>
        <p:nvSpPr>
          <p:cNvPr id="4" name="Rectangle 3"/>
          <p:cNvSpPr/>
          <p:nvPr/>
        </p:nvSpPr>
        <p:spPr>
          <a:xfrm>
            <a:off x="0" y="457200"/>
            <a:ext cx="9144000" cy="1477328"/>
          </a:xfrm>
          <a:prstGeom prst="rect">
            <a:avLst/>
          </a:prstGeom>
        </p:spPr>
        <p:txBody>
          <a:bodyPr wrap="square">
            <a:spAutoFit/>
          </a:bodyPr>
          <a:lstStyle/>
          <a:p>
            <a:r>
              <a:rPr lang="en-US" dirty="0" smtClean="0"/>
              <a:t>The Zionists gravely under-estimate the degree and significance of Samuel's commitment to their ideal; the Arab nationalists the extent to which Samuel, almost alone at the time among British statesmen or Zionists, perceived the reality and force of Arab opposition to Zionism, and based his policy on an awareness of the need to come to terms with rather than repress or merely ignore that opposition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Turkish Independence</a:t>
            </a:r>
            <a:endParaRPr lang="en-US" dirty="0"/>
          </a:p>
        </p:txBody>
      </p:sp>
      <p:sp>
        <p:nvSpPr>
          <p:cNvPr id="3" name="Content Placeholder 2"/>
          <p:cNvSpPr>
            <a:spLocks noGrp="1"/>
          </p:cNvSpPr>
          <p:nvPr>
            <p:ph idx="1"/>
          </p:nvPr>
        </p:nvSpPr>
        <p:spPr>
          <a:xfrm>
            <a:off x="152400" y="1447800"/>
            <a:ext cx="8763000" cy="5410200"/>
          </a:xfrm>
        </p:spPr>
        <p:txBody>
          <a:bodyPr>
            <a:normAutofit fontScale="92500"/>
          </a:bodyPr>
          <a:lstStyle/>
          <a:p>
            <a:r>
              <a:rPr lang="en-US" dirty="0" smtClean="0"/>
              <a:t>Britain had no desire to see the death of the “sick man of Europe” so in 1919, sought to keep Turkey as buffer state of Russia</a:t>
            </a:r>
          </a:p>
          <a:p>
            <a:r>
              <a:rPr lang="en-US" dirty="0" smtClean="0"/>
              <a:t>Wilson sought to ensure that the “Turkish potions of the Ottoman empire should be assured a secure sovereignty” but the British and French secretly agreed to divide up Asia Minor among themselves, leaving only Anatolia to the Turks</a:t>
            </a:r>
          </a:p>
          <a:p>
            <a:r>
              <a:rPr lang="en-US" dirty="0" smtClean="0"/>
              <a:t>When the Bolsheviks publicized the secret agreement, Mustafa </a:t>
            </a:r>
            <a:r>
              <a:rPr lang="en-US" dirty="0" err="1" smtClean="0"/>
              <a:t>Kemal</a:t>
            </a:r>
            <a:r>
              <a:rPr lang="en-US" dirty="0" smtClean="0"/>
              <a:t> who was a national hero aroused the nation against the severe limitations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Turkish Independence</a:t>
            </a:r>
            <a:endParaRPr lang="en-US" dirty="0"/>
          </a:p>
        </p:txBody>
      </p:sp>
      <p:sp>
        <p:nvSpPr>
          <p:cNvPr id="3" name="Content Placeholder 2"/>
          <p:cNvSpPr>
            <a:spLocks noGrp="1"/>
          </p:cNvSpPr>
          <p:nvPr>
            <p:ph idx="1"/>
          </p:nvPr>
        </p:nvSpPr>
        <p:spPr>
          <a:xfrm>
            <a:off x="0" y="1066800"/>
            <a:ext cx="9144000" cy="5486400"/>
          </a:xfrm>
        </p:spPr>
        <p:txBody>
          <a:bodyPr>
            <a:normAutofit lnSpcReduction="10000"/>
          </a:bodyPr>
          <a:lstStyle/>
          <a:p>
            <a:r>
              <a:rPr lang="en-US" dirty="0" smtClean="0"/>
              <a:t>A sense of nationalism was strong and the sultan recognized it. He convinced the </a:t>
            </a:r>
            <a:r>
              <a:rPr lang="en-US" dirty="0" err="1" smtClean="0"/>
              <a:t>Shaykh</a:t>
            </a:r>
            <a:r>
              <a:rPr lang="en-US" dirty="0" smtClean="0"/>
              <a:t> al-Islam to issue a</a:t>
            </a:r>
            <a:r>
              <a:rPr lang="en-US" i="1" dirty="0" smtClean="0"/>
              <a:t> </a:t>
            </a:r>
            <a:r>
              <a:rPr lang="en-US" i="1" dirty="0" err="1" smtClean="0"/>
              <a:t>fetwa</a:t>
            </a:r>
            <a:r>
              <a:rPr lang="en-US" dirty="0" smtClean="0"/>
              <a:t> stating </a:t>
            </a:r>
            <a:r>
              <a:rPr lang="en-US" dirty="0" err="1" smtClean="0"/>
              <a:t>Kemal’s</a:t>
            </a:r>
            <a:r>
              <a:rPr lang="en-US" dirty="0" smtClean="0"/>
              <a:t> newly formed nationalist movement was against Islam</a:t>
            </a:r>
          </a:p>
          <a:p>
            <a:r>
              <a:rPr lang="en-US" i="1" dirty="0" smtClean="0"/>
              <a:t>The army was behind </a:t>
            </a:r>
            <a:r>
              <a:rPr lang="en-US" i="1" dirty="0" err="1" smtClean="0"/>
              <a:t>Kemal</a:t>
            </a:r>
            <a:r>
              <a:rPr lang="en-US" i="1" dirty="0" smtClean="0"/>
              <a:t> and the nationalists established a Grand National Assembly in Ankara 1920</a:t>
            </a:r>
          </a:p>
          <a:p>
            <a:pPr lvl="1"/>
            <a:r>
              <a:rPr lang="en-US" i="1" dirty="0" err="1" smtClean="0"/>
              <a:t>Kemal’s</a:t>
            </a:r>
            <a:r>
              <a:rPr lang="en-US" i="1" dirty="0" smtClean="0"/>
              <a:t> timing was perfect: while Britain and France quarreled at San Remo, </a:t>
            </a:r>
          </a:p>
          <a:p>
            <a:pPr lvl="1"/>
            <a:r>
              <a:rPr lang="en-US" i="1" dirty="0" smtClean="0"/>
              <a:t>the French gladly catered to him in order to maintain some influence in Middle East and ceded over Turkish lands within French Mandate; Italy followed suit</a:t>
            </a:r>
          </a:p>
          <a:p>
            <a:pPr lvl="1"/>
            <a:endParaRPr lang="en-US"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37782" y="0"/>
            <a:ext cx="846843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24134" y="0"/>
            <a:ext cx="849573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Lausanne</a:t>
            </a:r>
            <a:endParaRPr lang="en-US" dirty="0"/>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r>
              <a:rPr lang="en-US" dirty="0" smtClean="0"/>
              <a:t>League of Nations mandated elections, nationalists won by landslide in 1920</a:t>
            </a:r>
          </a:p>
          <a:p>
            <a:r>
              <a:rPr lang="en-US" dirty="0" err="1" smtClean="0"/>
              <a:t>Kemal</a:t>
            </a:r>
            <a:r>
              <a:rPr lang="en-US" dirty="0" smtClean="0"/>
              <a:t> gathered the </a:t>
            </a:r>
            <a:r>
              <a:rPr lang="en-US" dirty="0" err="1" smtClean="0"/>
              <a:t>ulama</a:t>
            </a:r>
            <a:r>
              <a:rPr lang="en-US" dirty="0" smtClean="0"/>
              <a:t> of Anatolia and issue a counter </a:t>
            </a:r>
            <a:r>
              <a:rPr lang="en-US" i="1" dirty="0" err="1" smtClean="0"/>
              <a:t>fetwa</a:t>
            </a:r>
            <a:r>
              <a:rPr lang="en-US" dirty="0" smtClean="0"/>
              <a:t> denouncing the </a:t>
            </a:r>
            <a:r>
              <a:rPr lang="en-US" dirty="0" err="1" smtClean="0"/>
              <a:t>Shaykh</a:t>
            </a:r>
            <a:r>
              <a:rPr lang="en-US" dirty="0" smtClean="0"/>
              <a:t> al-Islam</a:t>
            </a:r>
          </a:p>
          <a:p>
            <a:r>
              <a:rPr lang="en-US" dirty="0" smtClean="0"/>
              <a:t>As nationalists gathered political strength, </a:t>
            </a:r>
            <a:r>
              <a:rPr lang="en-US" dirty="0" err="1" smtClean="0"/>
              <a:t>Kemal</a:t>
            </a:r>
            <a:r>
              <a:rPr lang="en-US" dirty="0" smtClean="0"/>
              <a:t> was befriended by Bolsheviks, French and Italians much to the dismay of the British. In 1923, a conference was held in Lausanne, Switzerland</a:t>
            </a:r>
          </a:p>
          <a:p>
            <a:r>
              <a:rPr lang="en-US" dirty="0" smtClean="0"/>
              <a:t>In order to secure the straits as international zone, Britain agreed to recognize Turkey as independent in exchange for </a:t>
            </a:r>
            <a:r>
              <a:rPr lang="en-US" dirty="0" err="1" smtClean="0"/>
              <a:t>Kemal’s</a:t>
            </a:r>
            <a:r>
              <a:rPr lang="en-US" dirty="0" smtClean="0"/>
              <a:t> agreement that the straits be demilitarized and </a:t>
            </a:r>
            <a:r>
              <a:rPr lang="en-US" dirty="0" err="1" smtClean="0"/>
              <a:t>internationalised</a:t>
            </a:r>
            <a:r>
              <a:rPr lang="en-US" dirty="0" smtClean="0"/>
              <a:t> under League of Nations. They signed the Treaty of Lausanne in 1923</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Turkish Independence</a:t>
            </a:r>
            <a:endParaRPr lang="en-US" dirty="0"/>
          </a:p>
        </p:txBody>
      </p:sp>
      <p:sp>
        <p:nvSpPr>
          <p:cNvPr id="3" name="Content Placeholder 2"/>
          <p:cNvSpPr>
            <a:spLocks noGrp="1"/>
          </p:cNvSpPr>
          <p:nvPr>
            <p:ph idx="1"/>
          </p:nvPr>
        </p:nvSpPr>
        <p:spPr>
          <a:xfrm>
            <a:off x="0" y="914400"/>
            <a:ext cx="9144000" cy="5943600"/>
          </a:xfrm>
        </p:spPr>
        <p:txBody>
          <a:bodyPr>
            <a:normAutofit fontScale="92500" lnSpcReduction="20000"/>
          </a:bodyPr>
          <a:lstStyle/>
          <a:p>
            <a:r>
              <a:rPr lang="en-US" dirty="0" smtClean="0"/>
              <a:t>Engineering social change was </a:t>
            </a:r>
            <a:r>
              <a:rPr lang="en-US" dirty="0" smtClean="0"/>
              <a:t>one </a:t>
            </a:r>
            <a:r>
              <a:rPr lang="en-US" dirty="0" smtClean="0"/>
              <a:t>of </a:t>
            </a:r>
            <a:r>
              <a:rPr lang="en-US" dirty="0" err="1" smtClean="0"/>
              <a:t>Kemal’s</a:t>
            </a:r>
            <a:r>
              <a:rPr lang="en-US" dirty="0" smtClean="0"/>
              <a:t> highest priorities. </a:t>
            </a:r>
            <a:endParaRPr lang="en-US" dirty="0" smtClean="0"/>
          </a:p>
          <a:p>
            <a:pPr lvl="1"/>
            <a:r>
              <a:rPr lang="en-US" dirty="0" smtClean="0"/>
              <a:t>He </a:t>
            </a:r>
            <a:r>
              <a:rPr lang="en-US" dirty="0" smtClean="0"/>
              <a:t>saw Turkey needed to be European and secular. </a:t>
            </a:r>
            <a:endParaRPr lang="en-US" dirty="0" smtClean="0"/>
          </a:p>
          <a:p>
            <a:pPr lvl="1"/>
            <a:r>
              <a:rPr lang="en-US" dirty="0" smtClean="0"/>
              <a:t>He </a:t>
            </a:r>
            <a:r>
              <a:rPr lang="en-US" dirty="0" smtClean="0"/>
              <a:t>dismantled Islamic law (</a:t>
            </a:r>
            <a:r>
              <a:rPr lang="en-US" dirty="0" err="1" smtClean="0"/>
              <a:t>Sharia</a:t>
            </a:r>
            <a:r>
              <a:rPr lang="en-US" dirty="0" smtClean="0"/>
              <a:t>) and replaced it with Swiss Civil Code. </a:t>
            </a:r>
            <a:endParaRPr lang="en-US" dirty="0" smtClean="0"/>
          </a:p>
          <a:p>
            <a:pPr lvl="1"/>
            <a:r>
              <a:rPr lang="en-US" dirty="0" smtClean="0"/>
              <a:t>He </a:t>
            </a:r>
            <a:r>
              <a:rPr lang="en-US" dirty="0" smtClean="0"/>
              <a:t>introduced a Latinized alphabet in place of the Arabic one for the written Turkish. </a:t>
            </a:r>
            <a:endParaRPr lang="en-US" dirty="0" smtClean="0"/>
          </a:p>
          <a:p>
            <a:pPr lvl="1"/>
            <a:r>
              <a:rPr lang="en-US" dirty="0" smtClean="0"/>
              <a:t>He </a:t>
            </a:r>
            <a:r>
              <a:rPr lang="en-US" dirty="0" smtClean="0"/>
              <a:t>instituted women’s rights, embarked in major industrialization, introduced Western dress. </a:t>
            </a:r>
            <a:endParaRPr lang="en-US" dirty="0" smtClean="0"/>
          </a:p>
          <a:p>
            <a:r>
              <a:rPr lang="en-US" dirty="0" smtClean="0"/>
              <a:t>His </a:t>
            </a:r>
            <a:r>
              <a:rPr lang="en-US" dirty="0" smtClean="0"/>
              <a:t>reform was visionary and extensive, but not without opposition. He succeeded because of his charismatic appeal to Turkish national pride</a:t>
            </a:r>
            <a:r>
              <a:rPr lang="en-US" dirty="0" smtClean="0"/>
              <a:t>.</a:t>
            </a:r>
          </a:p>
          <a:p>
            <a:r>
              <a:rPr lang="en-US" dirty="0" smtClean="0"/>
              <a:t>Although turkey is a Muslim state it remains one in which there is a </a:t>
            </a:r>
            <a:r>
              <a:rPr lang="en-US" b="1" i="1" dirty="0" smtClean="0"/>
              <a:t>separation of secular government and religion</a:t>
            </a:r>
            <a:r>
              <a:rPr lang="en-US" i="1" dirty="0" smtClean="0"/>
              <a:t>. </a:t>
            </a:r>
            <a:r>
              <a:rPr lang="en-US" dirty="0" smtClean="0"/>
              <a:t>Turkey remains tightly </a:t>
            </a:r>
            <a:r>
              <a:rPr lang="en-US" b="1" dirty="0" smtClean="0"/>
              <a:t>connected with Europe</a:t>
            </a:r>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Republic of Turkey</a:t>
            </a:r>
            <a:endParaRPr lang="en-US" dirty="0"/>
          </a:p>
        </p:txBody>
      </p:sp>
      <p:sp>
        <p:nvSpPr>
          <p:cNvPr id="3" name="Content Placeholder 2"/>
          <p:cNvSpPr>
            <a:spLocks noGrp="1"/>
          </p:cNvSpPr>
          <p:nvPr>
            <p:ph sz="half" idx="1"/>
          </p:nvPr>
        </p:nvSpPr>
        <p:spPr>
          <a:xfrm>
            <a:off x="228600" y="1219200"/>
            <a:ext cx="8686800" cy="1676401"/>
          </a:xfrm>
        </p:spPr>
        <p:txBody>
          <a:bodyPr>
            <a:normAutofit lnSpcReduction="10000"/>
          </a:bodyPr>
          <a:lstStyle/>
          <a:p>
            <a:r>
              <a:rPr lang="en-US" dirty="0" smtClean="0"/>
              <a:t>In October of 1923, the Republic of Turkey was established on these grounds and </a:t>
            </a:r>
            <a:r>
              <a:rPr lang="en-US" dirty="0" err="1" smtClean="0"/>
              <a:t>Musatafa</a:t>
            </a:r>
            <a:r>
              <a:rPr lang="en-US" dirty="0" smtClean="0"/>
              <a:t> </a:t>
            </a:r>
            <a:r>
              <a:rPr lang="en-US" dirty="0" err="1" smtClean="0"/>
              <a:t>Kemal</a:t>
            </a:r>
            <a:r>
              <a:rPr lang="en-US" dirty="0" smtClean="0"/>
              <a:t> Ataturk became the first president</a:t>
            </a:r>
            <a:endParaRPr lang="en-US" dirty="0"/>
          </a:p>
        </p:txBody>
      </p:sp>
      <p:sp>
        <p:nvSpPr>
          <p:cNvPr id="4" name="Content Placeholder 3"/>
          <p:cNvSpPr>
            <a:spLocks noGrp="1"/>
          </p:cNvSpPr>
          <p:nvPr>
            <p:ph sz="half" idx="2"/>
          </p:nvPr>
        </p:nvSpPr>
        <p:spPr>
          <a:xfrm>
            <a:off x="3200400" y="2438400"/>
            <a:ext cx="5943600" cy="4267200"/>
          </a:xfrm>
        </p:spPr>
        <p:txBody>
          <a:bodyPr>
            <a:normAutofit lnSpcReduction="10000"/>
          </a:bodyPr>
          <a:lstStyle/>
          <a:p>
            <a:r>
              <a:rPr lang="en-US" dirty="0" smtClean="0"/>
              <a:t>Turkey declared its neutrality in WWII</a:t>
            </a:r>
          </a:p>
          <a:p>
            <a:r>
              <a:rPr lang="en-US" dirty="0" smtClean="0"/>
              <a:t>but was hard pressed by the Germans to break it. Turkish leaders deftly navigated the treacherous waters of politics and managed to keep out of the war.</a:t>
            </a:r>
          </a:p>
          <a:p>
            <a:r>
              <a:rPr lang="en-US" dirty="0" smtClean="0"/>
              <a:t>In Feb 1945, they declared war on Germany and Japan in order to become a charter member of the UN and also of NATO</a:t>
            </a:r>
            <a:endParaRPr lang="en-US" dirty="0"/>
          </a:p>
        </p:txBody>
      </p:sp>
      <p:pic>
        <p:nvPicPr>
          <p:cNvPr id="1026" name="Picture 2" descr="File:MustafaKemalAtaturk.jpg">
            <a:hlinkClick r:id="rId2"/>
          </p:cNvPr>
          <p:cNvPicPr>
            <a:picLocks noChangeAspect="1" noChangeArrowheads="1"/>
          </p:cNvPicPr>
          <p:nvPr/>
        </p:nvPicPr>
        <p:blipFill>
          <a:blip r:embed="rId3"/>
          <a:srcRect/>
          <a:stretch>
            <a:fillRect/>
          </a:stretch>
        </p:blipFill>
        <p:spPr bwMode="auto">
          <a:xfrm>
            <a:off x="-30480" y="2667000"/>
            <a:ext cx="3230880" cy="4038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Egypt between Wars</a:t>
            </a:r>
            <a:endParaRPr lang="en-US" dirty="0"/>
          </a:p>
        </p:txBody>
      </p:sp>
      <p:sp>
        <p:nvSpPr>
          <p:cNvPr id="3" name="Content Placeholder 2"/>
          <p:cNvSpPr>
            <a:spLocks noGrp="1"/>
          </p:cNvSpPr>
          <p:nvPr>
            <p:ph idx="1"/>
          </p:nvPr>
        </p:nvSpPr>
        <p:spPr>
          <a:xfrm>
            <a:off x="0" y="914400"/>
            <a:ext cx="9144000" cy="5943600"/>
          </a:xfrm>
        </p:spPr>
        <p:txBody>
          <a:bodyPr>
            <a:normAutofit fontScale="92500" lnSpcReduction="20000"/>
          </a:bodyPr>
          <a:lstStyle/>
          <a:p>
            <a:r>
              <a:rPr lang="en-US" dirty="0" smtClean="0"/>
              <a:t>Post WWI, Egypt was declared a British protectorate while Egyptian resentment mounted</a:t>
            </a:r>
          </a:p>
          <a:p>
            <a:pPr lvl="1"/>
            <a:r>
              <a:rPr lang="en-US" dirty="0" smtClean="0"/>
              <a:t>the sultan in Egypt was </a:t>
            </a:r>
            <a:r>
              <a:rPr lang="en-US" b="1" dirty="0" err="1" smtClean="0"/>
              <a:t>Fuad</a:t>
            </a:r>
            <a:r>
              <a:rPr lang="en-US" dirty="0" smtClean="0"/>
              <a:t> from 1917</a:t>
            </a:r>
          </a:p>
          <a:p>
            <a:pPr lvl="1"/>
            <a:r>
              <a:rPr lang="en-US" b="1" dirty="0" err="1" smtClean="0"/>
              <a:t>Zaghlul</a:t>
            </a:r>
            <a:r>
              <a:rPr lang="en-US" b="1" dirty="0" smtClean="0"/>
              <a:t> Pasha </a:t>
            </a:r>
            <a:r>
              <a:rPr lang="en-US" dirty="0" smtClean="0"/>
              <a:t>headed a growing nationalist </a:t>
            </a:r>
            <a:r>
              <a:rPr lang="en-US" dirty="0" err="1" smtClean="0"/>
              <a:t>movemetn</a:t>
            </a:r>
            <a:r>
              <a:rPr lang="en-US" dirty="0" smtClean="0"/>
              <a:t> and formed the </a:t>
            </a:r>
            <a:r>
              <a:rPr lang="en-US" b="1" i="1" dirty="0" err="1" smtClean="0"/>
              <a:t>Wafd</a:t>
            </a:r>
            <a:r>
              <a:rPr lang="en-US" b="1" dirty="0" smtClean="0"/>
              <a:t> Party</a:t>
            </a:r>
            <a:r>
              <a:rPr lang="en-US" dirty="0" smtClean="0"/>
              <a:t> in 1919</a:t>
            </a:r>
          </a:p>
          <a:p>
            <a:pPr lvl="1"/>
            <a:r>
              <a:rPr lang="en-US" dirty="0" smtClean="0"/>
              <a:t>they had put their hopes on Wilson’s 14 points but were denied by the British to send a delegation to Paris</a:t>
            </a:r>
          </a:p>
          <a:p>
            <a:r>
              <a:rPr lang="en-US" dirty="0" smtClean="0"/>
              <a:t>With the Suez at stake, British reluctant to consider independence for Egypt, came down with heavy hand</a:t>
            </a:r>
          </a:p>
          <a:p>
            <a:pPr lvl="1"/>
            <a:r>
              <a:rPr lang="en-US" dirty="0" err="1" smtClean="0"/>
              <a:t>Zaghlul</a:t>
            </a:r>
            <a:r>
              <a:rPr lang="en-US" dirty="0" smtClean="0"/>
              <a:t> was exiled to Malta</a:t>
            </a:r>
          </a:p>
          <a:p>
            <a:pPr lvl="1"/>
            <a:r>
              <a:rPr lang="en-US" dirty="0" smtClean="0"/>
              <a:t>Egypt erupted into riots, general strikes, burning of foreigner’s houses and killing of British soldiers would go on for more than 25 years</a:t>
            </a:r>
          </a:p>
          <a:p>
            <a:pPr lvl="1"/>
            <a:r>
              <a:rPr lang="en-US" dirty="0" smtClean="0"/>
              <a:t>with no alternative, British freed </a:t>
            </a:r>
            <a:r>
              <a:rPr lang="en-US" dirty="0" err="1" smtClean="0"/>
              <a:t>Zaghlul</a:t>
            </a:r>
            <a:r>
              <a:rPr lang="en-US" dirty="0" smtClean="0"/>
              <a:t> and allowed his delegation to go to Paris, but they were to accomplish little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dirty="0" smtClean="0"/>
              <a:t>Egypt in between wars</a:t>
            </a:r>
            <a:endParaRPr lang="en-US" dirty="0"/>
          </a:p>
        </p:txBody>
      </p:sp>
      <p:sp>
        <p:nvSpPr>
          <p:cNvPr id="3" name="Content Placeholder 2"/>
          <p:cNvSpPr>
            <a:spLocks noGrp="1"/>
          </p:cNvSpPr>
          <p:nvPr>
            <p:ph idx="1"/>
          </p:nvPr>
        </p:nvSpPr>
        <p:spPr>
          <a:xfrm>
            <a:off x="0" y="533400"/>
            <a:ext cx="9144000" cy="6324600"/>
          </a:xfrm>
        </p:spPr>
        <p:txBody>
          <a:bodyPr>
            <a:normAutofit fontScale="85000" lnSpcReduction="20000"/>
          </a:bodyPr>
          <a:lstStyle/>
          <a:p>
            <a:r>
              <a:rPr lang="en-US" dirty="0" smtClean="0"/>
              <a:t>Feeling that some compromise was necessary, the British sent a commission to study the situation</a:t>
            </a:r>
          </a:p>
          <a:p>
            <a:pPr lvl="1"/>
            <a:r>
              <a:rPr lang="en-US" i="1" dirty="0" err="1" smtClean="0"/>
              <a:t>Wafd</a:t>
            </a:r>
            <a:r>
              <a:rPr lang="en-US" dirty="0" smtClean="0"/>
              <a:t> party boycotted the commission</a:t>
            </a:r>
          </a:p>
          <a:p>
            <a:pPr lvl="1"/>
            <a:r>
              <a:rPr lang="en-US" dirty="0" smtClean="0"/>
              <a:t>virtually any Egyptian with political awareness was anti-British, pro-</a:t>
            </a:r>
            <a:r>
              <a:rPr lang="en-US" i="1" dirty="0" err="1" smtClean="0"/>
              <a:t>Wafd</a:t>
            </a:r>
            <a:endParaRPr lang="en-US" i="1" dirty="0" smtClean="0"/>
          </a:p>
          <a:p>
            <a:pPr lvl="1"/>
            <a:r>
              <a:rPr lang="en-US" dirty="0" smtClean="0"/>
              <a:t>direct negotiations with </a:t>
            </a:r>
            <a:r>
              <a:rPr lang="en-US" dirty="0" err="1" smtClean="0"/>
              <a:t>Zaghlul</a:t>
            </a:r>
            <a:r>
              <a:rPr lang="en-US" dirty="0" smtClean="0"/>
              <a:t> who represented the popular majority also failed. Once again he was exiled </a:t>
            </a:r>
          </a:p>
          <a:p>
            <a:r>
              <a:rPr lang="en-US" dirty="0" smtClean="0"/>
              <a:t>With increasing violence, the British unilaterally terminated the protectorate, declaring Egypt a constitutional monarchy with </a:t>
            </a:r>
            <a:r>
              <a:rPr lang="en-US" dirty="0" err="1" smtClean="0"/>
              <a:t>Fuad</a:t>
            </a:r>
            <a:r>
              <a:rPr lang="en-US" dirty="0" smtClean="0"/>
              <a:t> as King (Ottoman “sultan” was abandoned) in Feb 1922</a:t>
            </a:r>
          </a:p>
          <a:p>
            <a:pPr lvl="1"/>
            <a:r>
              <a:rPr lang="en-US" dirty="0" smtClean="0"/>
              <a:t>King </a:t>
            </a:r>
            <a:r>
              <a:rPr lang="en-US" dirty="0" err="1" smtClean="0"/>
              <a:t>Fuad</a:t>
            </a:r>
            <a:r>
              <a:rPr lang="en-US" dirty="0" smtClean="0"/>
              <a:t> promulgated constitution in 1923 with an elected Parliament. Like Britain, King </a:t>
            </a:r>
            <a:r>
              <a:rPr lang="en-US" dirty="0" err="1" smtClean="0"/>
              <a:t>Fuad</a:t>
            </a:r>
            <a:r>
              <a:rPr lang="en-US" dirty="0" smtClean="0"/>
              <a:t> could dissolve Parliament</a:t>
            </a:r>
          </a:p>
          <a:p>
            <a:pPr lvl="1"/>
            <a:r>
              <a:rPr lang="en-US" dirty="0" smtClean="0"/>
              <a:t>in free elections of 1924, </a:t>
            </a:r>
            <a:r>
              <a:rPr lang="en-US" b="1" i="1" dirty="0" err="1" smtClean="0"/>
              <a:t>Wafd</a:t>
            </a:r>
            <a:r>
              <a:rPr lang="en-US" b="1" i="1" dirty="0" smtClean="0"/>
              <a:t> </a:t>
            </a:r>
            <a:r>
              <a:rPr lang="en-US" dirty="0" smtClean="0"/>
              <a:t>party won by landslide and </a:t>
            </a:r>
            <a:r>
              <a:rPr lang="en-US" dirty="0" err="1" smtClean="0"/>
              <a:t>Zaghlul</a:t>
            </a:r>
            <a:r>
              <a:rPr lang="en-US" dirty="0" smtClean="0"/>
              <a:t> was returned to Egypt to become the first Prime Minister. For the next 28 years, the </a:t>
            </a:r>
            <a:r>
              <a:rPr lang="en-US" i="1" dirty="0" err="1" smtClean="0"/>
              <a:t>Wafd</a:t>
            </a:r>
            <a:r>
              <a:rPr lang="en-US" dirty="0" smtClean="0"/>
              <a:t> party would dominate Egyptian politics</a:t>
            </a:r>
          </a:p>
          <a:p>
            <a:pPr lvl="1"/>
            <a:r>
              <a:rPr lang="en-US" dirty="0" err="1" smtClean="0"/>
              <a:t>Wafd</a:t>
            </a:r>
            <a:r>
              <a:rPr lang="en-US" dirty="0" smtClean="0"/>
              <a:t> would negotiate with Britain but also lead strikes, riots and terrorist activities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ile:Fuad I of Egypt.jpg">
            <a:hlinkClick r:id="rId2"/>
          </p:cNvPr>
          <p:cNvPicPr>
            <a:picLocks noChangeAspect="1" noChangeArrowheads="1"/>
          </p:cNvPicPr>
          <p:nvPr/>
        </p:nvPicPr>
        <p:blipFill>
          <a:blip r:embed="rId3"/>
          <a:srcRect/>
          <a:stretch>
            <a:fillRect/>
          </a:stretch>
        </p:blipFill>
        <p:spPr bwMode="auto">
          <a:xfrm>
            <a:off x="152400" y="990600"/>
            <a:ext cx="4086225" cy="5705476"/>
          </a:xfrm>
          <a:prstGeom prst="rect">
            <a:avLst/>
          </a:prstGeom>
          <a:noFill/>
        </p:spPr>
      </p:pic>
      <p:sp>
        <p:nvSpPr>
          <p:cNvPr id="3" name="Title 2"/>
          <p:cNvSpPr>
            <a:spLocks noGrp="1"/>
          </p:cNvSpPr>
          <p:nvPr>
            <p:ph type="title"/>
          </p:nvPr>
        </p:nvSpPr>
        <p:spPr>
          <a:xfrm>
            <a:off x="457200" y="274638"/>
            <a:ext cx="8229600" cy="715962"/>
          </a:xfrm>
        </p:spPr>
        <p:txBody>
          <a:bodyPr>
            <a:normAutofit fontScale="90000"/>
          </a:bodyPr>
          <a:lstStyle/>
          <a:p>
            <a:r>
              <a:rPr lang="en-US" dirty="0" smtClean="0"/>
              <a:t>King </a:t>
            </a:r>
            <a:r>
              <a:rPr lang="en-US" dirty="0" err="1" smtClean="0"/>
              <a:t>Fuad</a:t>
            </a:r>
            <a:r>
              <a:rPr lang="en-US" dirty="0" smtClean="0"/>
              <a:t>           Prime Minister </a:t>
            </a:r>
            <a:r>
              <a:rPr lang="en-US" dirty="0" err="1" smtClean="0"/>
              <a:t>Zaghlul</a:t>
            </a:r>
            <a:endParaRPr lang="en-US" dirty="0"/>
          </a:p>
        </p:txBody>
      </p:sp>
      <p:pic>
        <p:nvPicPr>
          <p:cNvPr id="66564" name="Picture 4" descr="File:ModernEgypt, Saad Zaghloul, BAP 14785.jpg">
            <a:hlinkClick r:id="rId4"/>
          </p:cNvPr>
          <p:cNvPicPr>
            <a:picLocks noChangeAspect="1" noChangeArrowheads="1"/>
          </p:cNvPicPr>
          <p:nvPr/>
        </p:nvPicPr>
        <p:blipFill>
          <a:blip r:embed="rId5"/>
          <a:srcRect/>
          <a:stretch>
            <a:fillRect/>
          </a:stretch>
        </p:blipFill>
        <p:spPr bwMode="auto">
          <a:xfrm>
            <a:off x="4572000" y="990600"/>
            <a:ext cx="4076700" cy="57054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Early Arab Protests</a:t>
            </a:r>
            <a:endParaRPr lang="en-US" dirty="0"/>
          </a:p>
        </p:txBody>
      </p:sp>
      <p:sp>
        <p:nvSpPr>
          <p:cNvPr id="3" name="Content Placeholder 2"/>
          <p:cNvSpPr>
            <a:spLocks noGrp="1"/>
          </p:cNvSpPr>
          <p:nvPr>
            <p:ph idx="1"/>
          </p:nvPr>
        </p:nvSpPr>
        <p:spPr>
          <a:xfrm>
            <a:off x="0" y="1066800"/>
            <a:ext cx="9144000" cy="5791200"/>
          </a:xfrm>
        </p:spPr>
        <p:txBody>
          <a:bodyPr>
            <a:normAutofit/>
          </a:bodyPr>
          <a:lstStyle/>
          <a:p>
            <a:r>
              <a:rPr lang="en-US" dirty="0" smtClean="0"/>
              <a:t>Despite Jewish roots, Sir Herbert leaned over backwards to be fair and just to the Arab population</a:t>
            </a:r>
          </a:p>
          <a:p>
            <a:r>
              <a:rPr lang="en-US" dirty="0" smtClean="0"/>
              <a:t>He appointed </a:t>
            </a:r>
            <a:r>
              <a:rPr lang="en-US" b="1" dirty="0" err="1" smtClean="0"/>
              <a:t>Haj</a:t>
            </a:r>
            <a:r>
              <a:rPr lang="en-US" b="1" dirty="0" smtClean="0"/>
              <a:t> </a:t>
            </a:r>
            <a:r>
              <a:rPr lang="en-US" b="1" dirty="0" err="1" smtClean="0"/>
              <a:t>Amin</a:t>
            </a:r>
            <a:r>
              <a:rPr lang="en-US" b="1" dirty="0" smtClean="0"/>
              <a:t> Al </a:t>
            </a:r>
            <a:r>
              <a:rPr lang="en-US" b="1" dirty="0" err="1" smtClean="0"/>
              <a:t>Husayni</a:t>
            </a:r>
            <a:r>
              <a:rPr lang="en-US" dirty="0" smtClean="0"/>
              <a:t> as Grand Mufti of Jerusalem, who would provide leadership and keep charge of </a:t>
            </a:r>
            <a:r>
              <a:rPr lang="en-US" i="1" dirty="0" err="1" smtClean="0"/>
              <a:t>waqf</a:t>
            </a:r>
            <a:r>
              <a:rPr lang="en-US" dirty="0" smtClean="0"/>
              <a:t> ($300,000 a year)</a:t>
            </a:r>
            <a:endParaRPr lang="en-US" i="1" dirty="0" smtClean="0"/>
          </a:p>
          <a:p>
            <a:pPr lvl="1"/>
            <a:r>
              <a:rPr lang="en-US" dirty="0" smtClean="0"/>
              <a:t>ironically  al-</a:t>
            </a:r>
            <a:r>
              <a:rPr lang="en-US" dirty="0" err="1" smtClean="0"/>
              <a:t>Husayni</a:t>
            </a:r>
            <a:r>
              <a:rPr lang="en-US" dirty="0" smtClean="0"/>
              <a:t> later proved a thorn in the side of the British administration in Palestine and headed anti-British/Zionist Arab Higher Committee</a:t>
            </a:r>
          </a:p>
          <a:p>
            <a:r>
              <a:rPr lang="en-US" dirty="0" smtClean="0"/>
              <a:t>Fearing Zionist objectives were overshadowing their own, the Arabs staged anti-Zionist riots in Jerusalem in 1921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Solidarity</a:t>
            </a:r>
            <a:endParaRPr lang="en-US" dirty="0"/>
          </a:p>
        </p:txBody>
      </p:sp>
      <p:sp>
        <p:nvSpPr>
          <p:cNvPr id="3" name="Content Placeholder 2"/>
          <p:cNvSpPr>
            <a:spLocks noGrp="1"/>
          </p:cNvSpPr>
          <p:nvPr>
            <p:ph idx="1"/>
          </p:nvPr>
        </p:nvSpPr>
        <p:spPr>
          <a:xfrm>
            <a:off x="152400" y="1600200"/>
            <a:ext cx="8991600" cy="4953000"/>
          </a:xfrm>
        </p:spPr>
        <p:txBody>
          <a:bodyPr/>
          <a:lstStyle/>
          <a:p>
            <a:r>
              <a:rPr lang="en-US" dirty="0" smtClean="0"/>
              <a:t>In 1927, </a:t>
            </a:r>
            <a:r>
              <a:rPr lang="en-US" dirty="0" err="1" smtClean="0"/>
              <a:t>Zaghlul</a:t>
            </a:r>
            <a:r>
              <a:rPr lang="en-US" dirty="0" smtClean="0"/>
              <a:t> died and the </a:t>
            </a:r>
            <a:r>
              <a:rPr lang="en-US" i="1" dirty="0" err="1" smtClean="0"/>
              <a:t>Wafd</a:t>
            </a:r>
            <a:r>
              <a:rPr lang="en-US" dirty="0" smtClean="0"/>
              <a:t> power declined</a:t>
            </a:r>
          </a:p>
          <a:p>
            <a:pPr lvl="1"/>
            <a:r>
              <a:rPr lang="en-US" dirty="0" smtClean="0"/>
              <a:t>by 1936, </a:t>
            </a:r>
            <a:r>
              <a:rPr lang="en-US" b="1" i="1" dirty="0" err="1" smtClean="0"/>
              <a:t>Wafd</a:t>
            </a:r>
            <a:r>
              <a:rPr lang="en-US" dirty="0" smtClean="0"/>
              <a:t> was mellower and corruptible</a:t>
            </a:r>
          </a:p>
          <a:p>
            <a:pPr lvl="1"/>
            <a:r>
              <a:rPr lang="en-US" i="1" dirty="0" err="1" smtClean="0"/>
              <a:t>Wafd</a:t>
            </a:r>
            <a:r>
              <a:rPr lang="en-US" dirty="0" smtClean="0"/>
              <a:t> remained primary opponent to the monarchy and arch rival of royalist party</a:t>
            </a:r>
          </a:p>
          <a:p>
            <a:r>
              <a:rPr lang="en-US" dirty="0" smtClean="0"/>
              <a:t>Egypt fell into four political camps:</a:t>
            </a:r>
          </a:p>
          <a:p>
            <a:pPr lvl="1"/>
            <a:r>
              <a:rPr lang="en-US" dirty="0" smtClean="0"/>
              <a:t>ultraconservatives of </a:t>
            </a:r>
            <a:r>
              <a:rPr lang="en-US" dirty="0" err="1" smtClean="0"/>
              <a:t>Azhar</a:t>
            </a:r>
            <a:endParaRPr lang="en-US" dirty="0" smtClean="0"/>
          </a:p>
          <a:p>
            <a:pPr lvl="1"/>
            <a:r>
              <a:rPr lang="en-US" dirty="0" smtClean="0"/>
              <a:t>moderate reformers of </a:t>
            </a:r>
            <a:r>
              <a:rPr lang="en-US" dirty="0" err="1" smtClean="0"/>
              <a:t>Abduh</a:t>
            </a:r>
            <a:endParaRPr lang="en-US" dirty="0" smtClean="0"/>
          </a:p>
          <a:p>
            <a:pPr lvl="1"/>
            <a:r>
              <a:rPr lang="en-US" dirty="0" smtClean="0"/>
              <a:t>militant Muslim groups </a:t>
            </a:r>
          </a:p>
          <a:p>
            <a:pPr lvl="1"/>
            <a:r>
              <a:rPr lang="en-US" dirty="0" smtClean="0"/>
              <a:t>secularists</a:t>
            </a:r>
          </a:p>
          <a:p>
            <a:pPr lvl="1"/>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572000" cy="1447800"/>
          </a:xfrm>
        </p:spPr>
        <p:txBody>
          <a:bodyPr>
            <a:normAutofit/>
          </a:bodyPr>
          <a:lstStyle/>
          <a:p>
            <a:r>
              <a:rPr lang="en-US" dirty="0" smtClean="0"/>
              <a:t>Muslim Brotherhood</a:t>
            </a:r>
            <a:endParaRPr lang="en-US" dirty="0"/>
          </a:p>
        </p:txBody>
      </p:sp>
      <p:sp>
        <p:nvSpPr>
          <p:cNvPr id="3" name="Content Placeholder 2"/>
          <p:cNvSpPr>
            <a:spLocks noGrp="1"/>
          </p:cNvSpPr>
          <p:nvPr>
            <p:ph idx="1"/>
          </p:nvPr>
        </p:nvSpPr>
        <p:spPr>
          <a:xfrm>
            <a:off x="0" y="1447800"/>
            <a:ext cx="9144000" cy="5410200"/>
          </a:xfrm>
        </p:spPr>
        <p:txBody>
          <a:bodyPr>
            <a:normAutofit fontScale="92500"/>
          </a:bodyPr>
          <a:lstStyle/>
          <a:p>
            <a:r>
              <a:rPr lang="en-US" dirty="0" smtClean="0"/>
              <a:t>Resentful of domination by a Christian nation, fear that Egypt would fall to secularization as did Turkey, there arose a revival of Pan-Islamism</a:t>
            </a:r>
          </a:p>
          <a:p>
            <a:r>
              <a:rPr lang="en-US" dirty="0" smtClean="0"/>
              <a:t>22 year old school teacher </a:t>
            </a:r>
            <a:r>
              <a:rPr lang="en-US" b="1" dirty="0" err="1" smtClean="0"/>
              <a:t>Hasan</a:t>
            </a:r>
            <a:r>
              <a:rPr lang="en-US" b="1" dirty="0" smtClean="0"/>
              <a:t> al-</a:t>
            </a:r>
            <a:r>
              <a:rPr lang="en-US" b="1" dirty="0" err="1" smtClean="0"/>
              <a:t>Banna</a:t>
            </a:r>
            <a:r>
              <a:rPr lang="en-US" dirty="0" smtClean="0"/>
              <a:t> met with six others committed to the cause of Islamic resurgence in Egypt</a:t>
            </a:r>
          </a:p>
          <a:p>
            <a:r>
              <a:rPr lang="en-US" dirty="0" smtClean="0"/>
              <a:t>They formed the </a:t>
            </a:r>
            <a:r>
              <a:rPr lang="en-US" b="1" dirty="0" smtClean="0"/>
              <a:t>Muslim Brotherhood, </a:t>
            </a:r>
            <a:r>
              <a:rPr lang="en-US" dirty="0" smtClean="0"/>
              <a:t>militant organization after the spirit of </a:t>
            </a:r>
            <a:r>
              <a:rPr lang="en-US" dirty="0" err="1" smtClean="0"/>
              <a:t>Wahhabi</a:t>
            </a:r>
            <a:r>
              <a:rPr lang="en-US" dirty="0" smtClean="0"/>
              <a:t> and al-Afghani. They had both missionary zeal after strict Sunni sense: supremacy of Islam and literal interpretation of Quran as law (</a:t>
            </a:r>
            <a:r>
              <a:rPr lang="en-US" i="1" dirty="0" err="1" smtClean="0"/>
              <a:t>Shari’a</a:t>
            </a:r>
            <a:r>
              <a:rPr lang="en-US" dirty="0" smtClean="0"/>
              <a:t>) and the military zeal of the Assassins</a:t>
            </a:r>
            <a:endParaRPr lang="en-US" b="1" dirty="0" smtClean="0"/>
          </a:p>
        </p:txBody>
      </p:sp>
      <p:pic>
        <p:nvPicPr>
          <p:cNvPr id="63490" name="Picture 2" descr="File:Muslim Brotherhood logo.png">
            <a:hlinkClick r:id="rId2"/>
          </p:cNvPr>
          <p:cNvPicPr>
            <a:picLocks noChangeAspect="1" noChangeArrowheads="1"/>
          </p:cNvPicPr>
          <p:nvPr/>
        </p:nvPicPr>
        <p:blipFill>
          <a:blip r:embed="rId3"/>
          <a:srcRect/>
          <a:stretch>
            <a:fillRect/>
          </a:stretch>
        </p:blipFill>
        <p:spPr bwMode="auto">
          <a:xfrm>
            <a:off x="5638800" y="0"/>
            <a:ext cx="1504950" cy="1497029"/>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lstStyle/>
          <a:p>
            <a:r>
              <a:rPr lang="en-US" dirty="0" smtClean="0"/>
              <a:t>Muslim Brotherhood</a:t>
            </a:r>
            <a:endParaRPr lang="en-US" dirty="0"/>
          </a:p>
        </p:txBody>
      </p:sp>
      <p:sp>
        <p:nvSpPr>
          <p:cNvPr id="6" name="Content Placeholder 5"/>
          <p:cNvSpPr>
            <a:spLocks noGrp="1"/>
          </p:cNvSpPr>
          <p:nvPr>
            <p:ph sz="half" idx="1"/>
          </p:nvPr>
        </p:nvSpPr>
        <p:spPr>
          <a:xfrm>
            <a:off x="0" y="1066800"/>
            <a:ext cx="9144000" cy="1828801"/>
          </a:xfrm>
        </p:spPr>
        <p:txBody>
          <a:bodyPr>
            <a:normAutofit fontScale="92500" lnSpcReduction="10000"/>
          </a:bodyPr>
          <a:lstStyle/>
          <a:p>
            <a:r>
              <a:rPr lang="en-US" b="1" dirty="0" err="1" smtClean="0"/>
              <a:t>Hasan</a:t>
            </a:r>
            <a:r>
              <a:rPr lang="en-US" b="1" dirty="0" smtClean="0"/>
              <a:t> al-</a:t>
            </a:r>
            <a:r>
              <a:rPr lang="en-US" b="1" dirty="0" err="1" smtClean="0"/>
              <a:t>Banna</a:t>
            </a:r>
            <a:r>
              <a:rPr lang="en-US" b="1" dirty="0" smtClean="0"/>
              <a:t> </a:t>
            </a:r>
            <a:r>
              <a:rPr lang="en-US" dirty="0" smtClean="0"/>
              <a:t>was called the </a:t>
            </a:r>
            <a:r>
              <a:rPr lang="en-US" i="1" dirty="0" err="1" smtClean="0"/>
              <a:t>Murshid</a:t>
            </a:r>
            <a:r>
              <a:rPr lang="en-US" i="1" dirty="0" smtClean="0"/>
              <a:t> al-’Am</a:t>
            </a:r>
            <a:r>
              <a:rPr lang="en-US" dirty="0" smtClean="0"/>
              <a:t> or general guide while his followers were the </a:t>
            </a:r>
            <a:r>
              <a:rPr lang="en-US" i="1" dirty="0" err="1" smtClean="0"/>
              <a:t>da’i</a:t>
            </a:r>
            <a:r>
              <a:rPr lang="en-US" dirty="0" smtClean="0"/>
              <a:t> or devotees</a:t>
            </a:r>
          </a:p>
          <a:p>
            <a:r>
              <a:rPr lang="en-US" dirty="0" smtClean="0"/>
              <a:t>their headquarters in Cairo where it remained for 40 years</a:t>
            </a:r>
          </a:p>
          <a:p>
            <a:r>
              <a:rPr lang="en-US" dirty="0" smtClean="0"/>
              <a:t>quite well organized, it remained secretive and underground</a:t>
            </a:r>
            <a:endParaRPr lang="en-US" dirty="0"/>
          </a:p>
        </p:txBody>
      </p:sp>
      <p:sp>
        <p:nvSpPr>
          <p:cNvPr id="7" name="Content Placeholder 6"/>
          <p:cNvSpPr>
            <a:spLocks noGrp="1"/>
          </p:cNvSpPr>
          <p:nvPr>
            <p:ph sz="half" idx="2"/>
          </p:nvPr>
        </p:nvSpPr>
        <p:spPr>
          <a:xfrm>
            <a:off x="2971800" y="2895600"/>
            <a:ext cx="6172200" cy="3733800"/>
          </a:xfrm>
        </p:spPr>
        <p:txBody>
          <a:bodyPr>
            <a:normAutofit fontScale="92500" lnSpcReduction="10000"/>
          </a:bodyPr>
          <a:lstStyle/>
          <a:p>
            <a:r>
              <a:rPr lang="en-US" dirty="0" smtClean="0"/>
              <a:t>It worked for revival of</a:t>
            </a:r>
            <a:r>
              <a:rPr lang="en-US" b="1" i="1" dirty="0" smtClean="0"/>
              <a:t> jihad </a:t>
            </a:r>
            <a:r>
              <a:rPr lang="en-US" dirty="0" smtClean="0"/>
              <a:t>or holy war and puritan Muslim ethics</a:t>
            </a:r>
          </a:p>
          <a:p>
            <a:r>
              <a:rPr lang="en-US" dirty="0" smtClean="0"/>
              <a:t>pan-Islamist, it called for military preparedness of all Muslims everywhere</a:t>
            </a:r>
          </a:p>
          <a:p>
            <a:r>
              <a:rPr lang="en-US" dirty="0" smtClean="0"/>
              <a:t>“a strong army is more important than prayer or fasting”</a:t>
            </a:r>
          </a:p>
          <a:p>
            <a:r>
              <a:rPr lang="en-US" dirty="0" smtClean="0"/>
              <a:t>by 1939, it had 500 branches and 500,000 members as well as paramilitary youth organizations that  had secret war games</a:t>
            </a:r>
            <a:endParaRPr lang="en-US" dirty="0"/>
          </a:p>
        </p:txBody>
      </p:sp>
      <p:pic>
        <p:nvPicPr>
          <p:cNvPr id="62466" name="Picture 2" descr="http://www.glogster.com/media/4/34/67/80/34678079.jpg"/>
          <p:cNvPicPr>
            <a:picLocks noChangeAspect="1" noChangeArrowheads="1"/>
          </p:cNvPicPr>
          <p:nvPr/>
        </p:nvPicPr>
        <p:blipFill>
          <a:blip r:embed="rId2"/>
          <a:srcRect/>
          <a:stretch>
            <a:fillRect/>
          </a:stretch>
        </p:blipFill>
        <p:spPr bwMode="auto">
          <a:xfrm>
            <a:off x="-1" y="2895601"/>
            <a:ext cx="2971799" cy="39624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Egyptian Independence</a:t>
            </a:r>
            <a:endParaRPr lang="en-US" dirty="0"/>
          </a:p>
        </p:txBody>
      </p:sp>
      <p:sp>
        <p:nvSpPr>
          <p:cNvPr id="3" name="Content Placeholder 2"/>
          <p:cNvSpPr>
            <a:spLocks noGrp="1"/>
          </p:cNvSpPr>
          <p:nvPr>
            <p:ph sz="half" idx="1"/>
          </p:nvPr>
        </p:nvSpPr>
        <p:spPr>
          <a:xfrm>
            <a:off x="0" y="1066800"/>
            <a:ext cx="9144000" cy="2209799"/>
          </a:xfrm>
        </p:spPr>
        <p:txBody>
          <a:bodyPr>
            <a:normAutofit lnSpcReduction="10000"/>
          </a:bodyPr>
          <a:lstStyle/>
          <a:p>
            <a:r>
              <a:rPr lang="en-US" dirty="0" smtClean="0"/>
              <a:t>In 1935, Italian fascist’s invasion of Ethiopia renewed fears of having continued unrest in Egypt</a:t>
            </a:r>
          </a:p>
          <a:p>
            <a:r>
              <a:rPr lang="en-US" dirty="0" smtClean="0"/>
              <a:t>Britain once again entered into negotiations with the new Prime Minister and signed a treat of alliance recognizing Egypt as sovereign state in 1936</a:t>
            </a:r>
            <a:endParaRPr lang="en-US" dirty="0"/>
          </a:p>
        </p:txBody>
      </p:sp>
      <p:sp>
        <p:nvSpPr>
          <p:cNvPr id="5" name="Content Placeholder 4"/>
          <p:cNvSpPr>
            <a:spLocks noGrp="1"/>
          </p:cNvSpPr>
          <p:nvPr>
            <p:ph sz="half" idx="2"/>
          </p:nvPr>
        </p:nvSpPr>
        <p:spPr>
          <a:xfrm>
            <a:off x="0" y="3200400"/>
            <a:ext cx="4267200" cy="3657600"/>
          </a:xfrm>
        </p:spPr>
        <p:txBody>
          <a:bodyPr>
            <a:normAutofit lnSpcReduction="10000"/>
          </a:bodyPr>
          <a:lstStyle/>
          <a:p>
            <a:r>
              <a:rPr lang="en-US" dirty="0" smtClean="0"/>
              <a:t>King </a:t>
            </a:r>
            <a:r>
              <a:rPr lang="en-US" dirty="0" err="1" smtClean="0"/>
              <a:t>Fuad</a:t>
            </a:r>
            <a:r>
              <a:rPr lang="en-US" dirty="0" smtClean="0"/>
              <a:t> died in 1935 and his 16 y/o son </a:t>
            </a:r>
            <a:r>
              <a:rPr lang="en-US" dirty="0" err="1" smtClean="0"/>
              <a:t>Faruq</a:t>
            </a:r>
            <a:r>
              <a:rPr lang="en-US" dirty="0" smtClean="0"/>
              <a:t> was proclaimed king</a:t>
            </a:r>
          </a:p>
          <a:p>
            <a:r>
              <a:rPr lang="en-US" dirty="0" smtClean="0"/>
              <a:t>military occupation of Egypt was declared ended although Britain was allowed not more than 10,000 troops in canal zone </a:t>
            </a:r>
            <a:endParaRPr lang="en-US" dirty="0"/>
          </a:p>
        </p:txBody>
      </p:sp>
      <p:pic>
        <p:nvPicPr>
          <p:cNvPr id="67586" name="Picture 2" descr="File:AO-Etiopia-1936-A-artiglieria-nel-Tembien.jpg">
            <a:hlinkClick r:id="rId2"/>
          </p:cNvPr>
          <p:cNvPicPr>
            <a:picLocks noChangeAspect="1" noChangeArrowheads="1"/>
          </p:cNvPicPr>
          <p:nvPr/>
        </p:nvPicPr>
        <p:blipFill>
          <a:blip r:embed="rId3"/>
          <a:srcRect/>
          <a:stretch>
            <a:fillRect/>
          </a:stretch>
        </p:blipFill>
        <p:spPr bwMode="auto">
          <a:xfrm>
            <a:off x="4114800" y="3356418"/>
            <a:ext cx="5029200" cy="350158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 Looms</a:t>
            </a:r>
            <a:endParaRPr lang="en-US" dirty="0"/>
          </a:p>
        </p:txBody>
      </p:sp>
      <p:sp>
        <p:nvSpPr>
          <p:cNvPr id="3" name="Content Placeholder 2"/>
          <p:cNvSpPr>
            <a:spLocks noGrp="1"/>
          </p:cNvSpPr>
          <p:nvPr>
            <p:ph idx="1"/>
          </p:nvPr>
        </p:nvSpPr>
        <p:spPr>
          <a:xfrm>
            <a:off x="0" y="1447800"/>
            <a:ext cx="9144000" cy="5410200"/>
          </a:xfrm>
        </p:spPr>
        <p:txBody>
          <a:bodyPr>
            <a:normAutofit lnSpcReduction="10000"/>
          </a:bodyPr>
          <a:lstStyle/>
          <a:p>
            <a:r>
              <a:rPr lang="en-US" dirty="0" smtClean="0"/>
              <a:t>Although they did not consider themselves “Arabs”, the events in Palestine to east, British imperialism impressed the younger Egyptians to end isolationism and disinterest in fertile Crescent</a:t>
            </a:r>
          </a:p>
          <a:p>
            <a:r>
              <a:rPr lang="en-US" dirty="0" smtClean="0"/>
              <a:t>In 1939, 3 years after signing the Anglo-Egyptian treaty, Britain had still not removed occupation forces from Egypt as promised but rather sent more</a:t>
            </a:r>
          </a:p>
          <a:p>
            <a:r>
              <a:rPr lang="en-US" dirty="0" smtClean="0"/>
              <a:t>When war broke out in September and Egypt failed to declare war on Axis powers, the British surrounded King </a:t>
            </a:r>
            <a:r>
              <a:rPr lang="en-US" dirty="0" err="1" smtClean="0"/>
              <a:t>Faruq’s</a:t>
            </a:r>
            <a:r>
              <a:rPr lang="en-US" dirty="0" smtClean="0"/>
              <a:t> palace with tanks and forced him to appoint their choice of Prime Minister</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a:t>
            </a:r>
            <a:r>
              <a:rPr lang="en-US" dirty="0" err="1" smtClean="0"/>
              <a:t>Farouq</a:t>
            </a:r>
            <a:endParaRPr lang="en-US" dirty="0"/>
          </a:p>
        </p:txBody>
      </p:sp>
      <p:pic>
        <p:nvPicPr>
          <p:cNvPr id="69634" name="Picture 2" descr="http://4.bp.blogspot.com/_8_ENa7sVpug/SmlDMV4Xz_I/AAAAAAAAEjc/HENLNOVlbuI/s400/King_Farouk-Large.jpg"/>
          <p:cNvPicPr>
            <a:picLocks noChangeAspect="1" noChangeArrowheads="1"/>
          </p:cNvPicPr>
          <p:nvPr/>
        </p:nvPicPr>
        <p:blipFill>
          <a:blip r:embed="rId2"/>
          <a:srcRect/>
          <a:stretch>
            <a:fillRect/>
          </a:stretch>
        </p:blipFill>
        <p:spPr bwMode="auto">
          <a:xfrm>
            <a:off x="5625655" y="1295400"/>
            <a:ext cx="3518345" cy="5562600"/>
          </a:xfrm>
          <a:prstGeom prst="rect">
            <a:avLst/>
          </a:prstGeom>
          <a:noFill/>
        </p:spPr>
      </p:pic>
      <p:pic>
        <p:nvPicPr>
          <p:cNvPr id="69636" name="Picture 4" descr="http://cdn6.wn.com/pd/b5/b4/5fd6d92abbe7327d7ac6c7266dc4_grande.jpg"/>
          <p:cNvPicPr>
            <a:picLocks noChangeAspect="1" noChangeArrowheads="1"/>
          </p:cNvPicPr>
          <p:nvPr/>
        </p:nvPicPr>
        <p:blipFill>
          <a:blip r:embed="rId3"/>
          <a:srcRect/>
          <a:stretch>
            <a:fillRect/>
          </a:stretch>
        </p:blipFill>
        <p:spPr bwMode="auto">
          <a:xfrm>
            <a:off x="304800" y="2819400"/>
            <a:ext cx="5187616" cy="379095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World War II</a:t>
            </a:r>
            <a:endParaRPr lang="en-US" dirty="0"/>
          </a:p>
        </p:txBody>
      </p:sp>
      <p:sp>
        <p:nvSpPr>
          <p:cNvPr id="3" name="Content Placeholder 2"/>
          <p:cNvSpPr>
            <a:spLocks noGrp="1"/>
          </p:cNvSpPr>
          <p:nvPr>
            <p:ph sz="half" idx="1"/>
          </p:nvPr>
        </p:nvSpPr>
        <p:spPr>
          <a:xfrm>
            <a:off x="0" y="914400"/>
            <a:ext cx="9144000" cy="1676401"/>
          </a:xfrm>
        </p:spPr>
        <p:txBody>
          <a:bodyPr>
            <a:normAutofit lnSpcReduction="10000"/>
          </a:bodyPr>
          <a:lstStyle/>
          <a:p>
            <a:r>
              <a:rPr lang="en-US" dirty="0" smtClean="0"/>
              <a:t>Early in the War, the Germans attempted to gain control of the Mediterranean by invading North Africa.</a:t>
            </a:r>
          </a:p>
          <a:p>
            <a:pPr lvl="1"/>
            <a:r>
              <a:rPr lang="en-US" dirty="0" smtClean="0"/>
              <a:t>the famous </a:t>
            </a:r>
            <a:r>
              <a:rPr lang="en-US" dirty="0" err="1" smtClean="0"/>
              <a:t>Afrika</a:t>
            </a:r>
            <a:r>
              <a:rPr lang="en-US" dirty="0" smtClean="0"/>
              <a:t> </a:t>
            </a:r>
            <a:r>
              <a:rPr lang="en-US" dirty="0" err="1" smtClean="0"/>
              <a:t>Korps</a:t>
            </a:r>
            <a:r>
              <a:rPr lang="en-US" dirty="0" smtClean="0"/>
              <a:t> under the prestigious General Irwin Rommel invaded Libya in February 1941</a:t>
            </a:r>
            <a:endParaRPr lang="en-US" dirty="0"/>
          </a:p>
        </p:txBody>
      </p:sp>
      <p:sp>
        <p:nvSpPr>
          <p:cNvPr id="5" name="Content Placeholder 4"/>
          <p:cNvSpPr>
            <a:spLocks noGrp="1"/>
          </p:cNvSpPr>
          <p:nvPr>
            <p:ph sz="half" idx="2"/>
          </p:nvPr>
        </p:nvSpPr>
        <p:spPr>
          <a:xfrm>
            <a:off x="0" y="2590800"/>
            <a:ext cx="4419600" cy="4267200"/>
          </a:xfrm>
        </p:spPr>
        <p:txBody>
          <a:bodyPr>
            <a:normAutofit lnSpcReduction="10000"/>
          </a:bodyPr>
          <a:lstStyle/>
          <a:p>
            <a:r>
              <a:rPr lang="en-US" dirty="0" smtClean="0"/>
              <a:t>British forces desperately hoped to save Egypt but under the brilliant leadership of Rommel, the Germans pushed into the border of Egypt.</a:t>
            </a:r>
          </a:p>
          <a:p>
            <a:r>
              <a:rPr lang="en-US" dirty="0" smtClean="0"/>
              <a:t>German tanks were far superior to British in guns, armor and mobility</a:t>
            </a:r>
            <a:endParaRPr lang="en-US" dirty="0"/>
          </a:p>
        </p:txBody>
      </p:sp>
      <p:pic>
        <p:nvPicPr>
          <p:cNvPr id="60418" name="Picture 2" descr="http://farm4.static.flickr.com/3464/3401621267_448068c5e6.jpg"/>
          <p:cNvPicPr>
            <a:picLocks noChangeAspect="1" noChangeArrowheads="1"/>
          </p:cNvPicPr>
          <p:nvPr/>
        </p:nvPicPr>
        <p:blipFill>
          <a:blip r:embed="rId2"/>
          <a:srcRect/>
          <a:stretch>
            <a:fillRect/>
          </a:stretch>
        </p:blipFill>
        <p:spPr bwMode="auto">
          <a:xfrm>
            <a:off x="4381500" y="2600325"/>
            <a:ext cx="4762500" cy="425767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4800600" cy="914400"/>
          </a:xfrm>
        </p:spPr>
        <p:txBody>
          <a:bodyPr/>
          <a:lstStyle/>
          <a:p>
            <a:r>
              <a:rPr lang="en-US" dirty="0" smtClean="0"/>
              <a:t>North Africa</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a:p>
        </p:txBody>
      </p:sp>
      <p:sp>
        <p:nvSpPr>
          <p:cNvPr id="4" name="Content Placeholder 3"/>
          <p:cNvSpPr>
            <a:spLocks noGrp="1"/>
          </p:cNvSpPr>
          <p:nvPr>
            <p:ph sz="half" idx="2"/>
          </p:nvPr>
        </p:nvSpPr>
        <p:spPr>
          <a:xfrm>
            <a:off x="4267200" y="1066800"/>
            <a:ext cx="4876800" cy="5791200"/>
          </a:xfrm>
        </p:spPr>
        <p:txBody>
          <a:bodyPr>
            <a:normAutofit fontScale="92500" lnSpcReduction="20000"/>
          </a:bodyPr>
          <a:lstStyle/>
          <a:p>
            <a:r>
              <a:rPr lang="en-US" dirty="0" smtClean="0"/>
              <a:t>With the entrance of America in WWII in 1942, Britain received a badly needed infusion of American tanks with heavier guns and better mobility</a:t>
            </a:r>
          </a:p>
          <a:p>
            <a:r>
              <a:rPr lang="en-US" dirty="0" smtClean="0"/>
              <a:t>With the defeat of Rommel at El Alamein and successful joint US/British invasion (Operation Torch)</a:t>
            </a:r>
            <a:r>
              <a:rPr lang="en-US" dirty="0" smtClean="0"/>
              <a:t> in Nov 1942 </a:t>
            </a:r>
            <a:r>
              <a:rPr lang="en-US" dirty="0" smtClean="0"/>
              <a:t>, Allied forces pushed the Germans back to Tunisia. Rommel was forced to surrender in May 1943.</a:t>
            </a:r>
          </a:p>
          <a:p>
            <a:r>
              <a:rPr lang="en-US" dirty="0" smtClean="0"/>
              <a:t>"Before Alamein we never had a victory. After Alamein, we never had a defeat</a:t>
            </a:r>
            <a:r>
              <a:rPr lang="en-US" dirty="0" smtClean="0"/>
              <a:t>.“ </a:t>
            </a:r>
            <a:r>
              <a:rPr lang="en-US" sz="1400" dirty="0" smtClean="0"/>
              <a:t>W Churchill</a:t>
            </a:r>
            <a:endParaRPr lang="en-US" dirty="0"/>
          </a:p>
        </p:txBody>
      </p:sp>
      <p:pic>
        <p:nvPicPr>
          <p:cNvPr id="61442" name="Picture 2" descr="File:Rommel with his aides.jpg">
            <a:hlinkClick r:id="rId2"/>
          </p:cNvPr>
          <p:cNvPicPr>
            <a:picLocks noChangeAspect="1" noChangeArrowheads="1"/>
          </p:cNvPicPr>
          <p:nvPr/>
        </p:nvPicPr>
        <p:blipFill>
          <a:blip r:embed="rId3"/>
          <a:srcRect/>
          <a:stretch>
            <a:fillRect/>
          </a:stretch>
        </p:blipFill>
        <p:spPr bwMode="auto">
          <a:xfrm>
            <a:off x="0" y="1143000"/>
            <a:ext cx="4381500" cy="5715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 in WWII</a:t>
            </a:r>
            <a:endParaRPr lang="en-US" dirty="0"/>
          </a:p>
        </p:txBody>
      </p:sp>
      <p:sp>
        <p:nvSpPr>
          <p:cNvPr id="3" name="Content Placeholder 2"/>
          <p:cNvSpPr>
            <a:spLocks noGrp="1"/>
          </p:cNvSpPr>
          <p:nvPr>
            <p:ph idx="1"/>
          </p:nvPr>
        </p:nvSpPr>
        <p:spPr>
          <a:xfrm>
            <a:off x="228600" y="1447800"/>
            <a:ext cx="8686800" cy="5181600"/>
          </a:xfrm>
        </p:spPr>
        <p:txBody>
          <a:bodyPr>
            <a:normAutofit fontScale="92500"/>
          </a:bodyPr>
          <a:lstStyle/>
          <a:p>
            <a:r>
              <a:rPr lang="en-US" dirty="0" smtClean="0"/>
              <a:t>Fearing </a:t>
            </a:r>
            <a:r>
              <a:rPr lang="en-US" dirty="0" err="1" smtClean="0"/>
              <a:t>germany’s</a:t>
            </a:r>
            <a:r>
              <a:rPr lang="en-US" dirty="0" smtClean="0"/>
              <a:t> advance into Egypt, </a:t>
            </a:r>
            <a:r>
              <a:rPr lang="en-US" dirty="0" err="1" smtClean="0"/>
              <a:t>Farouq</a:t>
            </a:r>
            <a:r>
              <a:rPr lang="en-US" dirty="0" smtClean="0"/>
              <a:t> cooperated with British desires</a:t>
            </a:r>
          </a:p>
          <a:p>
            <a:r>
              <a:rPr lang="en-US" dirty="0" smtClean="0"/>
              <a:t>Once after El Alamein it was clear that the threat was passed, </a:t>
            </a:r>
            <a:r>
              <a:rPr lang="en-US" dirty="0" err="1" smtClean="0"/>
              <a:t>Farouq</a:t>
            </a:r>
            <a:r>
              <a:rPr lang="en-US" dirty="0" smtClean="0"/>
              <a:t> dismissed the prime minister chosen by the British and appointed the anti-</a:t>
            </a:r>
            <a:r>
              <a:rPr lang="en-US" i="1" dirty="0" err="1" smtClean="0"/>
              <a:t>Wafd</a:t>
            </a:r>
            <a:r>
              <a:rPr lang="en-US" dirty="0" smtClean="0"/>
              <a:t> leader of </a:t>
            </a:r>
            <a:r>
              <a:rPr lang="en-US" dirty="0" err="1" smtClean="0"/>
              <a:t>Sa’d</a:t>
            </a:r>
            <a:r>
              <a:rPr lang="en-US" dirty="0" smtClean="0"/>
              <a:t> party Ahmed Maher as successor.</a:t>
            </a:r>
          </a:p>
          <a:p>
            <a:r>
              <a:rPr lang="en-US" dirty="0" smtClean="0"/>
              <a:t>In Feb 1945, Maher was assassinated by a young Egyptian but </a:t>
            </a:r>
            <a:r>
              <a:rPr lang="en-US" dirty="0" err="1" smtClean="0"/>
              <a:t>Sa’d</a:t>
            </a:r>
            <a:r>
              <a:rPr lang="en-US" dirty="0" smtClean="0"/>
              <a:t> remained in power</a:t>
            </a:r>
          </a:p>
          <a:p>
            <a:r>
              <a:rPr lang="en-US" dirty="0" smtClean="0"/>
              <a:t>2 days later Egypt declared war on Germany and Japan and became a charter member of the UN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p:spPr>
        <p:txBody>
          <a:bodyPr>
            <a:normAutofit fontScale="90000"/>
          </a:bodyPr>
          <a:lstStyle/>
          <a:p>
            <a:pPr algn="l"/>
            <a:r>
              <a:rPr lang="en-US" sz="3100" dirty="0" smtClean="0"/>
              <a:t>Inflammatory anti-Zionist rhetoric was being delivered from the balcony of the Arab Club. One inciter was Hajj </a:t>
            </a:r>
            <a:r>
              <a:rPr lang="en-US" sz="3100" dirty="0" err="1" smtClean="0"/>
              <a:t>Amin</a:t>
            </a:r>
            <a:r>
              <a:rPr lang="en-US" sz="3100" dirty="0" smtClean="0"/>
              <a:t> al-</a:t>
            </a:r>
            <a:r>
              <a:rPr lang="en-US" sz="3100" dirty="0" err="1" smtClean="0"/>
              <a:t>Husayni</a:t>
            </a:r>
            <a:r>
              <a:rPr lang="en-US" sz="3100" dirty="0" smtClean="0"/>
              <a:t>; his uncle, the mayor, spoke from the municipal building's balcony. The Arab mob ransacked the Jewish Quarter of Jerusalem, attacked pedestrians and looted shops</a:t>
            </a:r>
            <a:r>
              <a:rPr lang="en-US" sz="2800" dirty="0" smtClean="0"/>
              <a:t> </a:t>
            </a:r>
            <a:r>
              <a:rPr lang="en-US" sz="3100" dirty="0" smtClean="0"/>
              <a:t>and homes</a:t>
            </a:r>
            <a:endParaRPr lang="en-US" sz="3100" dirty="0"/>
          </a:p>
        </p:txBody>
      </p:sp>
      <p:pic>
        <p:nvPicPr>
          <p:cNvPr id="18434" name="Picture 2" descr="File:Al-Husayni1929head.jpg">
            <a:hlinkClick r:id="rId2"/>
          </p:cNvPr>
          <p:cNvPicPr>
            <a:picLocks noChangeAspect="1" noChangeArrowheads="1"/>
          </p:cNvPicPr>
          <p:nvPr/>
        </p:nvPicPr>
        <p:blipFill>
          <a:blip r:embed="rId3"/>
          <a:srcRect/>
          <a:stretch>
            <a:fillRect/>
          </a:stretch>
        </p:blipFill>
        <p:spPr bwMode="auto">
          <a:xfrm>
            <a:off x="0" y="2667000"/>
            <a:ext cx="3150235" cy="4191000"/>
          </a:xfrm>
          <a:prstGeom prst="rect">
            <a:avLst/>
          </a:prstGeom>
          <a:noFill/>
        </p:spPr>
      </p:pic>
      <p:pic>
        <p:nvPicPr>
          <p:cNvPr id="18436" name="Picture 4" descr="File:Jerusalem-nabi-moussa-april-1920.jpg">
            <a:hlinkClick r:id="rId4"/>
          </p:cNvPr>
          <p:cNvPicPr>
            <a:picLocks noChangeAspect="1" noChangeArrowheads="1"/>
          </p:cNvPicPr>
          <p:nvPr/>
        </p:nvPicPr>
        <p:blipFill>
          <a:blip r:embed="rId5"/>
          <a:srcRect/>
          <a:stretch>
            <a:fillRect/>
          </a:stretch>
        </p:blipFill>
        <p:spPr bwMode="auto">
          <a:xfrm>
            <a:off x="3124200" y="2273690"/>
            <a:ext cx="6019800" cy="45843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Jewish Immigration</a:t>
            </a:r>
            <a:endParaRPr lang="en-US" dirty="0"/>
          </a:p>
        </p:txBody>
      </p:sp>
      <p:sp>
        <p:nvSpPr>
          <p:cNvPr id="3" name="Content Placeholder 2"/>
          <p:cNvSpPr>
            <a:spLocks noGrp="1"/>
          </p:cNvSpPr>
          <p:nvPr>
            <p:ph idx="1"/>
          </p:nvPr>
        </p:nvSpPr>
        <p:spPr>
          <a:xfrm>
            <a:off x="228600" y="914400"/>
            <a:ext cx="8915400" cy="5715000"/>
          </a:xfrm>
        </p:spPr>
        <p:txBody>
          <a:bodyPr>
            <a:normAutofit fontScale="77500" lnSpcReduction="20000"/>
          </a:bodyPr>
          <a:lstStyle/>
          <a:p>
            <a:r>
              <a:rPr lang="en-US" dirty="0" smtClean="0"/>
              <a:t>Occurred in waves (</a:t>
            </a:r>
            <a:r>
              <a:rPr lang="en-US" b="1" i="1" dirty="0" err="1" smtClean="0"/>
              <a:t>Aliyah</a:t>
            </a:r>
            <a:r>
              <a:rPr lang="en-US" dirty="0" smtClean="0"/>
              <a:t>)</a:t>
            </a:r>
          </a:p>
          <a:p>
            <a:r>
              <a:rPr lang="en-US" dirty="0" smtClean="0"/>
              <a:t>First </a:t>
            </a:r>
            <a:r>
              <a:rPr lang="en-US" dirty="0" err="1" smtClean="0"/>
              <a:t>Aliyah</a:t>
            </a:r>
            <a:r>
              <a:rPr lang="en-US" dirty="0" smtClean="0"/>
              <a:t> 1882-1903</a:t>
            </a:r>
          </a:p>
          <a:p>
            <a:pPr lvl="1"/>
            <a:r>
              <a:rPr lang="en-US" dirty="0" smtClean="0"/>
              <a:t>approximately 35,000 Jews immigrated to the south-western area of Ottoman Syria from Russia</a:t>
            </a:r>
          </a:p>
          <a:p>
            <a:r>
              <a:rPr lang="en-US" dirty="0" smtClean="0"/>
              <a:t>Second </a:t>
            </a:r>
            <a:r>
              <a:rPr lang="en-US" dirty="0" err="1" smtClean="0"/>
              <a:t>Aliyah</a:t>
            </a:r>
            <a:r>
              <a:rPr lang="en-US" dirty="0" smtClean="0"/>
              <a:t> 1904-1919</a:t>
            </a:r>
          </a:p>
          <a:p>
            <a:pPr lvl="1"/>
            <a:r>
              <a:rPr lang="en-US" dirty="0" smtClean="0"/>
              <a:t>40,000 Jews immigrated mainly from Russia to south-western Syria due to pogroms and anti-</a:t>
            </a:r>
            <a:r>
              <a:rPr lang="en-US" dirty="0" err="1" smtClean="0"/>
              <a:t>semitism</a:t>
            </a:r>
            <a:endParaRPr lang="en-US" dirty="0" smtClean="0"/>
          </a:p>
          <a:p>
            <a:r>
              <a:rPr lang="en-US" dirty="0" smtClean="0"/>
              <a:t>Third </a:t>
            </a:r>
            <a:r>
              <a:rPr lang="en-US" dirty="0" err="1" smtClean="0"/>
              <a:t>Aliyah</a:t>
            </a:r>
            <a:r>
              <a:rPr lang="en-US" dirty="0" smtClean="0"/>
              <a:t> 1919-1923</a:t>
            </a:r>
          </a:p>
          <a:p>
            <a:pPr lvl="1"/>
            <a:r>
              <a:rPr lang="en-US" dirty="0" smtClean="0"/>
              <a:t>40,000 Jews, mainly from the Soviet Union</a:t>
            </a:r>
          </a:p>
          <a:p>
            <a:pPr lvl="1"/>
            <a:r>
              <a:rPr lang="en-US" dirty="0" smtClean="0"/>
              <a:t>pioneers (</a:t>
            </a:r>
            <a:r>
              <a:rPr lang="en-US" i="1" dirty="0" err="1" smtClean="0"/>
              <a:t>halutzim</a:t>
            </a:r>
            <a:r>
              <a:rPr lang="en-US" i="1" dirty="0" smtClean="0"/>
              <a:t>)</a:t>
            </a:r>
            <a:r>
              <a:rPr lang="en-US" dirty="0" smtClean="0"/>
              <a:t> trained in agriculture, established self sustaining economies. </a:t>
            </a:r>
          </a:p>
          <a:p>
            <a:pPr lvl="1"/>
            <a:r>
              <a:rPr lang="en-US" dirty="0" smtClean="0"/>
              <a:t>In spite of immigration quotas imposed by the British, the population of Jews reached 90,000 by end of this period.</a:t>
            </a:r>
          </a:p>
          <a:p>
            <a:r>
              <a:rPr lang="en-US" dirty="0" smtClean="0"/>
              <a:t>Fourth </a:t>
            </a:r>
            <a:r>
              <a:rPr lang="en-US" dirty="0" err="1" smtClean="0"/>
              <a:t>Aliyah</a:t>
            </a:r>
            <a:r>
              <a:rPr lang="en-US" dirty="0" smtClean="0"/>
              <a:t> 1924-1929</a:t>
            </a:r>
          </a:p>
          <a:p>
            <a:pPr lvl="1"/>
            <a:r>
              <a:rPr lang="en-US" dirty="0" smtClean="0"/>
              <a:t>82,000 Jews arrived, many as a result of anti-</a:t>
            </a:r>
            <a:r>
              <a:rPr lang="en-US" dirty="0" err="1" smtClean="0"/>
              <a:t>semitism</a:t>
            </a:r>
            <a:r>
              <a:rPr lang="en-US" dirty="0" smtClean="0"/>
              <a:t> in Poland and Hungary. The immigration quotas of the United States kept many of these Jews out of North America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6934201" y="3063148"/>
            <a:ext cx="2057399" cy="2394677"/>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39762"/>
          </a:xfrm>
        </p:spPr>
        <p:txBody>
          <a:bodyPr>
            <a:normAutofit fontScale="90000"/>
          </a:bodyPr>
          <a:lstStyle/>
          <a:p>
            <a:r>
              <a:rPr lang="en-US" dirty="0" smtClean="0"/>
              <a:t>Jewish Colonial Government</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b="1" dirty="0" smtClean="0"/>
              <a:t>Jewish Agency </a:t>
            </a:r>
            <a:r>
              <a:rPr lang="en-US" dirty="0" smtClean="0"/>
              <a:t>was under British mandate</a:t>
            </a:r>
          </a:p>
          <a:p>
            <a:pPr lvl="1"/>
            <a:r>
              <a:rPr lang="en-US" dirty="0" smtClean="0"/>
              <a:t>charged with facilitating Jewish immigration to Palestine, land purchase and planning the general policies of the Zionist leadership. </a:t>
            </a:r>
          </a:p>
          <a:p>
            <a:pPr lvl="1"/>
            <a:r>
              <a:rPr lang="en-US" dirty="0" smtClean="0"/>
              <a:t>It ran schools and hospitals, and formed a defense force, the </a:t>
            </a:r>
            <a:r>
              <a:rPr lang="en-US" b="1" i="1" dirty="0" err="1" smtClean="0"/>
              <a:t>Haganah</a:t>
            </a:r>
            <a:r>
              <a:rPr lang="en-US" dirty="0" smtClean="0"/>
              <a:t>. </a:t>
            </a:r>
          </a:p>
          <a:p>
            <a:pPr lvl="1"/>
            <a:r>
              <a:rPr lang="en-US" dirty="0" err="1" smtClean="0"/>
              <a:t>Chaim</a:t>
            </a:r>
            <a:r>
              <a:rPr lang="en-US" dirty="0" smtClean="0"/>
              <a:t> Weizmann was the leader</a:t>
            </a:r>
          </a:p>
          <a:p>
            <a:r>
              <a:rPr lang="en-US" b="1" i="1" dirty="0" err="1" smtClean="0"/>
              <a:t>Histadrut</a:t>
            </a:r>
            <a:endParaRPr lang="en-US" b="1" i="1" dirty="0" smtClean="0"/>
          </a:p>
          <a:p>
            <a:pPr lvl="1"/>
            <a:r>
              <a:rPr lang="en-US" dirty="0" smtClean="0"/>
              <a:t>powerful general trade union in Palestine under </a:t>
            </a:r>
            <a:r>
              <a:rPr lang="en-US" b="1" dirty="0" smtClean="0"/>
              <a:t>David Ben-Gurion</a:t>
            </a:r>
          </a:p>
          <a:p>
            <a:pPr lvl="1"/>
            <a:r>
              <a:rPr lang="en-US" dirty="0" smtClean="0"/>
              <a:t>Membership grew from 4,400 in 1920 and to 8,394 members in 1922. By 1927, the </a:t>
            </a:r>
            <a:r>
              <a:rPr lang="en-US" i="1" dirty="0" err="1" smtClean="0"/>
              <a:t>Histadrut</a:t>
            </a:r>
            <a:r>
              <a:rPr lang="en-US" dirty="0" smtClean="0"/>
              <a:t> had 25,000 members, accounting for 75% of the Jewish workforce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Palestinian Arabs Displaced</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dirty="0" smtClean="0"/>
              <a:t>Britain supported Jewish immigration in principle, but in reaction to Arab violence imposed restrictions.</a:t>
            </a:r>
          </a:p>
          <a:p>
            <a:r>
              <a:rPr lang="en-US" dirty="0" smtClean="0"/>
              <a:t>The Zionists came to Palestine but the mandate did not put state lands at their disposal. Jewish Agency bought lands from their Arab owners at high prices.</a:t>
            </a:r>
          </a:p>
          <a:p>
            <a:pPr lvl="1"/>
            <a:r>
              <a:rPr lang="en-US" dirty="0" smtClean="0"/>
              <a:t>the Arab land owners were city-dwelling businessmen who leased the land to Arab farmers</a:t>
            </a:r>
          </a:p>
          <a:p>
            <a:pPr lvl="1"/>
            <a:r>
              <a:rPr lang="en-US" dirty="0" smtClean="0"/>
              <a:t>once sold, the Arab farmers were evicted from the land and forced to seek jobs in cities as unskilled laborers</a:t>
            </a:r>
          </a:p>
          <a:p>
            <a:pPr lvl="1"/>
            <a:r>
              <a:rPr lang="en-US" dirty="0" smtClean="0"/>
              <a:t>Jews brought agricultural technology against which the remaining neighboring Arab farmers could not compete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4479</TotalTime>
  <Words>3810</Words>
  <Application>Microsoft Office PowerPoint</Application>
  <PresentationFormat>On-screen Show (4:3)</PresentationFormat>
  <Paragraphs>228</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Palestine Mandate and Creation of Israel</vt:lpstr>
      <vt:lpstr>Palestine Mandate</vt:lpstr>
      <vt:lpstr>Palestine Mandate</vt:lpstr>
      <vt:lpstr>Sir Herbert’s Difficult Job</vt:lpstr>
      <vt:lpstr>Early Arab Protests</vt:lpstr>
      <vt:lpstr>Inflammatory anti-Zionist rhetoric was being delivered from the balcony of the Arab Club. One inciter was Hajj Amin al-Husayni; his uncle, the mayor, spoke from the municipal building's balcony. The Arab mob ransacked the Jewish Quarter of Jerusalem, attacked pedestrians and looted shops and homes</vt:lpstr>
      <vt:lpstr>Jewish Immigration</vt:lpstr>
      <vt:lpstr>Jewish Colonial Government</vt:lpstr>
      <vt:lpstr>Palestinian Arabs Displaced</vt:lpstr>
      <vt:lpstr>Slide 10</vt:lpstr>
      <vt:lpstr>Slide 11</vt:lpstr>
      <vt:lpstr>Slide 12</vt:lpstr>
      <vt:lpstr>Slide 13</vt:lpstr>
      <vt:lpstr>Arab Resentment</vt:lpstr>
      <vt:lpstr>1929 Palestine Riots</vt:lpstr>
      <vt:lpstr>Slide 16</vt:lpstr>
      <vt:lpstr>Slide 17</vt:lpstr>
      <vt:lpstr>Slide 18</vt:lpstr>
      <vt:lpstr>Slide 19</vt:lpstr>
      <vt:lpstr>Slide 20</vt:lpstr>
      <vt:lpstr>1929 Palestine Riots</vt:lpstr>
      <vt:lpstr>August 29, 1929</vt:lpstr>
      <vt:lpstr>Slide 23</vt:lpstr>
      <vt:lpstr>Slide 24</vt:lpstr>
      <vt:lpstr>White Paper</vt:lpstr>
      <vt:lpstr>Reaction to White Paper</vt:lpstr>
      <vt:lpstr>Irgun</vt:lpstr>
      <vt:lpstr>Slide 28</vt:lpstr>
      <vt:lpstr>The Nazis Heat Up Things</vt:lpstr>
      <vt:lpstr>Slide 30</vt:lpstr>
      <vt:lpstr>Palestine Violence Resumes</vt:lpstr>
      <vt:lpstr>Peel Report</vt:lpstr>
      <vt:lpstr>Slide 33</vt:lpstr>
      <vt:lpstr>Rejection of Peel</vt:lpstr>
      <vt:lpstr>Another Missed Opportunity</vt:lpstr>
      <vt:lpstr>Renewed Violence</vt:lpstr>
      <vt:lpstr>Another White Paper</vt:lpstr>
      <vt:lpstr>Slide 38</vt:lpstr>
      <vt:lpstr>World War II</vt:lpstr>
      <vt:lpstr>Turkish Independence</vt:lpstr>
      <vt:lpstr>Turkish Independence</vt:lpstr>
      <vt:lpstr>Slide 42</vt:lpstr>
      <vt:lpstr>Slide 43</vt:lpstr>
      <vt:lpstr>Treaty of Lausanne</vt:lpstr>
      <vt:lpstr>Turkish Independence</vt:lpstr>
      <vt:lpstr>Republic of Turkey</vt:lpstr>
      <vt:lpstr>Egypt between Wars</vt:lpstr>
      <vt:lpstr>Egypt in between wars</vt:lpstr>
      <vt:lpstr>King Fuad           Prime Minister Zaghlul</vt:lpstr>
      <vt:lpstr>Loss of Solidarity</vt:lpstr>
      <vt:lpstr>Muslim Brotherhood</vt:lpstr>
      <vt:lpstr>Muslim Brotherhood</vt:lpstr>
      <vt:lpstr>Egyptian Independence</vt:lpstr>
      <vt:lpstr>World War II Looms</vt:lpstr>
      <vt:lpstr>King Farouq</vt:lpstr>
      <vt:lpstr>World War II</vt:lpstr>
      <vt:lpstr>North Africa</vt:lpstr>
      <vt:lpstr>Egypt in WWII</vt:lpstr>
    </vt:vector>
  </TitlesOfParts>
  <Company>SBAAG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Palestine Mandate and Creation of Israel</dc:title>
  <dc:creator>John Kellogg</dc:creator>
  <cp:lastModifiedBy>John Kellogg</cp:lastModifiedBy>
  <cp:revision>115</cp:revision>
  <dcterms:created xsi:type="dcterms:W3CDTF">2011-10-21T18:50:17Z</dcterms:created>
  <dcterms:modified xsi:type="dcterms:W3CDTF">2011-10-28T09:56:17Z</dcterms:modified>
</cp:coreProperties>
</file>